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8" r:id="rId1"/>
  </p:sldMasterIdLst>
  <p:notesMasterIdLst>
    <p:notesMasterId r:id="rId21"/>
  </p:notesMasterIdLst>
  <p:sldIdLst>
    <p:sldId id="293" r:id="rId2"/>
    <p:sldId id="327" r:id="rId3"/>
    <p:sldId id="305" r:id="rId4"/>
    <p:sldId id="324" r:id="rId5"/>
    <p:sldId id="319" r:id="rId6"/>
    <p:sldId id="320" r:id="rId7"/>
    <p:sldId id="323" r:id="rId8"/>
    <p:sldId id="325" r:id="rId9"/>
    <p:sldId id="271" r:id="rId10"/>
    <p:sldId id="322" r:id="rId11"/>
    <p:sldId id="329" r:id="rId12"/>
    <p:sldId id="267" r:id="rId13"/>
    <p:sldId id="321" r:id="rId14"/>
    <p:sldId id="328" r:id="rId15"/>
    <p:sldId id="318" r:id="rId16"/>
    <p:sldId id="282" r:id="rId17"/>
    <p:sldId id="316" r:id="rId18"/>
    <p:sldId id="326" r:id="rId19"/>
    <p:sldId id="31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920" y="-4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026C64-68F1-494F-91DD-DB926CD83EF0}"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GB"/>
        </a:p>
      </dgm:t>
    </dgm:pt>
    <dgm:pt modelId="{9E545B9F-FD8A-4227-AFF2-1AA8E7AC8112}">
      <dgm:prSet phldrT="[Text]"/>
      <dgm:spPr/>
      <dgm:t>
        <a:bodyPr/>
        <a:lstStyle/>
        <a:p>
          <a:r>
            <a:rPr lang="en-GB" dirty="0" smtClean="0"/>
            <a:t>Fear</a:t>
          </a:r>
          <a:endParaRPr lang="en-GB" dirty="0"/>
        </a:p>
      </dgm:t>
    </dgm:pt>
    <dgm:pt modelId="{3CFA37D8-E92C-4F2A-AAF2-D7B5557A0B57}" type="parTrans" cxnId="{8319D5AA-F8E9-43BB-8A5A-A2BACF4361F6}">
      <dgm:prSet/>
      <dgm:spPr/>
      <dgm:t>
        <a:bodyPr/>
        <a:lstStyle/>
        <a:p>
          <a:endParaRPr lang="en-GB"/>
        </a:p>
      </dgm:t>
    </dgm:pt>
    <dgm:pt modelId="{6213E223-5B11-4D84-ADB0-DB615F998487}" type="sibTrans" cxnId="{8319D5AA-F8E9-43BB-8A5A-A2BACF4361F6}">
      <dgm:prSet/>
      <dgm:spPr/>
      <dgm:t>
        <a:bodyPr/>
        <a:lstStyle/>
        <a:p>
          <a:endParaRPr lang="en-GB"/>
        </a:p>
      </dgm:t>
    </dgm:pt>
    <dgm:pt modelId="{404CFD9B-459B-4F56-9DF4-530314D02C1B}">
      <dgm:prSet phldrT="[Text]"/>
      <dgm:spPr/>
      <dgm:t>
        <a:bodyPr/>
        <a:lstStyle/>
        <a:p>
          <a:r>
            <a:rPr lang="en-GB" dirty="0" smtClean="0"/>
            <a:t>Anxiety</a:t>
          </a:r>
          <a:endParaRPr lang="en-GB" dirty="0"/>
        </a:p>
      </dgm:t>
    </dgm:pt>
    <dgm:pt modelId="{6EE34A99-B401-4DED-A189-06FC92DE3A79}" type="parTrans" cxnId="{12673C3F-F2FA-44EE-B285-9414BFC41E7F}">
      <dgm:prSet/>
      <dgm:spPr/>
      <dgm:t>
        <a:bodyPr/>
        <a:lstStyle/>
        <a:p>
          <a:endParaRPr lang="en-GB"/>
        </a:p>
      </dgm:t>
    </dgm:pt>
    <dgm:pt modelId="{F41D6310-70AC-4E84-B1D5-7F3ED9E5BA58}" type="sibTrans" cxnId="{12673C3F-F2FA-44EE-B285-9414BFC41E7F}">
      <dgm:prSet/>
      <dgm:spPr/>
      <dgm:t>
        <a:bodyPr/>
        <a:lstStyle/>
        <a:p>
          <a:endParaRPr lang="en-GB"/>
        </a:p>
      </dgm:t>
    </dgm:pt>
    <dgm:pt modelId="{1B76B4C1-5519-4174-B285-946FF52EFF90}">
      <dgm:prSet phldrT="[Text]"/>
      <dgm:spPr/>
      <dgm:t>
        <a:bodyPr/>
        <a:lstStyle/>
        <a:p>
          <a:r>
            <a:rPr lang="en-GB" dirty="0" smtClean="0"/>
            <a:t>Panic Attacks</a:t>
          </a:r>
          <a:endParaRPr lang="en-GB" dirty="0"/>
        </a:p>
      </dgm:t>
    </dgm:pt>
    <dgm:pt modelId="{1D9AD191-6929-41D4-9CC6-3608AC58798E}" type="parTrans" cxnId="{65B5E8B1-BB2B-4FD2-ADB5-7BC9072B1846}">
      <dgm:prSet/>
      <dgm:spPr/>
      <dgm:t>
        <a:bodyPr/>
        <a:lstStyle/>
        <a:p>
          <a:endParaRPr lang="en-GB"/>
        </a:p>
      </dgm:t>
    </dgm:pt>
    <dgm:pt modelId="{D4A26804-5F05-455A-A20E-BD31AB96B52F}" type="sibTrans" cxnId="{65B5E8B1-BB2B-4FD2-ADB5-7BC9072B1846}">
      <dgm:prSet/>
      <dgm:spPr/>
      <dgm:t>
        <a:bodyPr/>
        <a:lstStyle/>
        <a:p>
          <a:endParaRPr lang="en-GB"/>
        </a:p>
      </dgm:t>
    </dgm:pt>
    <dgm:pt modelId="{B3F0CAC1-0B61-4679-BA0E-1ACCAA05FB02}">
      <dgm:prSet phldrT="[Text]"/>
      <dgm:spPr/>
      <dgm:t>
        <a:bodyPr/>
        <a:lstStyle/>
        <a:p>
          <a:r>
            <a:rPr lang="en-GB" dirty="0" smtClean="0"/>
            <a:t>Phobias &amp; Neuroses</a:t>
          </a:r>
          <a:endParaRPr lang="en-GB" dirty="0"/>
        </a:p>
      </dgm:t>
    </dgm:pt>
    <dgm:pt modelId="{C4887B3B-277F-477B-8B58-5B9F79629C63}" type="parTrans" cxnId="{9ABDE3FF-9FEF-485E-BF8A-C074F867EBAC}">
      <dgm:prSet/>
      <dgm:spPr/>
      <dgm:t>
        <a:bodyPr/>
        <a:lstStyle/>
        <a:p>
          <a:endParaRPr lang="en-GB"/>
        </a:p>
      </dgm:t>
    </dgm:pt>
    <dgm:pt modelId="{0555C1EC-DA9B-4873-A2C3-40FE66BCC52D}" type="sibTrans" cxnId="{9ABDE3FF-9FEF-485E-BF8A-C074F867EBAC}">
      <dgm:prSet/>
      <dgm:spPr/>
      <dgm:t>
        <a:bodyPr/>
        <a:lstStyle/>
        <a:p>
          <a:endParaRPr lang="en-GB"/>
        </a:p>
      </dgm:t>
    </dgm:pt>
    <dgm:pt modelId="{2CE50A1E-5ECE-42B8-A8DB-1AA2AA3C1782}">
      <dgm:prSet phldrT="[Text]"/>
      <dgm:spPr/>
      <dgm:t>
        <a:bodyPr/>
        <a:lstStyle/>
        <a:p>
          <a:r>
            <a:rPr lang="en-GB" dirty="0" smtClean="0"/>
            <a:t>BPD</a:t>
          </a:r>
          <a:endParaRPr lang="en-GB" dirty="0"/>
        </a:p>
      </dgm:t>
    </dgm:pt>
    <dgm:pt modelId="{70DFEA5B-1B96-4056-95DF-71059294F1EA}" type="parTrans" cxnId="{A6BF233C-E21F-49CB-BBA8-65F704B6489F}">
      <dgm:prSet/>
      <dgm:spPr/>
      <dgm:t>
        <a:bodyPr/>
        <a:lstStyle/>
        <a:p>
          <a:endParaRPr lang="en-GB"/>
        </a:p>
      </dgm:t>
    </dgm:pt>
    <dgm:pt modelId="{37566A6F-8CE4-43AA-814D-AA16D4B1C9EE}" type="sibTrans" cxnId="{A6BF233C-E21F-49CB-BBA8-65F704B6489F}">
      <dgm:prSet/>
      <dgm:spPr/>
      <dgm:t>
        <a:bodyPr/>
        <a:lstStyle/>
        <a:p>
          <a:endParaRPr lang="en-GB"/>
        </a:p>
      </dgm:t>
    </dgm:pt>
    <dgm:pt modelId="{E20F2053-69EB-45D7-986A-B8D73EEA11EF}">
      <dgm:prSet phldrT="[Text]"/>
      <dgm:spPr/>
      <dgm:t>
        <a:bodyPr/>
        <a:lstStyle/>
        <a:p>
          <a:r>
            <a:rPr lang="en-GB" dirty="0" smtClean="0"/>
            <a:t>DID &amp; MPD</a:t>
          </a:r>
          <a:endParaRPr lang="en-GB" dirty="0"/>
        </a:p>
      </dgm:t>
    </dgm:pt>
    <dgm:pt modelId="{1B21D83D-0E7A-489C-ABC4-C1D775F7F397}" type="parTrans" cxnId="{59193A2B-5823-4DDA-98A0-53B2B21B6A5B}">
      <dgm:prSet/>
      <dgm:spPr/>
      <dgm:t>
        <a:bodyPr/>
        <a:lstStyle/>
        <a:p>
          <a:endParaRPr lang="en-GB"/>
        </a:p>
      </dgm:t>
    </dgm:pt>
    <dgm:pt modelId="{7CF5FA94-7C2E-4C52-AF42-C2E44EA06C5C}" type="sibTrans" cxnId="{59193A2B-5823-4DDA-98A0-53B2B21B6A5B}">
      <dgm:prSet/>
      <dgm:spPr/>
      <dgm:t>
        <a:bodyPr/>
        <a:lstStyle/>
        <a:p>
          <a:endParaRPr lang="en-GB"/>
        </a:p>
      </dgm:t>
    </dgm:pt>
    <dgm:pt modelId="{91C47278-4363-41B1-9A03-586F4066B536}">
      <dgm:prSet phldrT="[Text]"/>
      <dgm:spPr/>
      <dgm:t>
        <a:bodyPr/>
        <a:lstStyle/>
        <a:p>
          <a:r>
            <a:rPr lang="en-GB" dirty="0" smtClean="0"/>
            <a:t>Psychosis</a:t>
          </a:r>
          <a:endParaRPr lang="en-GB" dirty="0"/>
        </a:p>
      </dgm:t>
    </dgm:pt>
    <dgm:pt modelId="{0B7D3EF7-D571-4D71-BEE3-89BF782217F9}" type="parTrans" cxnId="{74839E87-4409-4F14-8829-DF9CE4644603}">
      <dgm:prSet/>
      <dgm:spPr/>
      <dgm:t>
        <a:bodyPr/>
        <a:lstStyle/>
        <a:p>
          <a:endParaRPr lang="en-GB"/>
        </a:p>
      </dgm:t>
    </dgm:pt>
    <dgm:pt modelId="{C92F8C3C-03D9-4C7F-BC01-B72F4927CA1E}" type="sibTrans" cxnId="{74839E87-4409-4F14-8829-DF9CE4644603}">
      <dgm:prSet/>
      <dgm:spPr/>
      <dgm:t>
        <a:bodyPr/>
        <a:lstStyle/>
        <a:p>
          <a:endParaRPr lang="en-GB"/>
        </a:p>
      </dgm:t>
    </dgm:pt>
    <dgm:pt modelId="{65E72123-839D-4F2E-A0D5-BAE16EE8FF98}" type="pres">
      <dgm:prSet presAssocID="{B8026C64-68F1-494F-91DD-DB926CD83EF0}" presName="Name0" presStyleCnt="0">
        <dgm:presLayoutVars>
          <dgm:chMax val="1"/>
          <dgm:chPref val="1"/>
          <dgm:dir/>
          <dgm:animOne val="branch"/>
          <dgm:animLvl val="lvl"/>
        </dgm:presLayoutVars>
      </dgm:prSet>
      <dgm:spPr/>
      <dgm:t>
        <a:bodyPr/>
        <a:lstStyle/>
        <a:p>
          <a:endParaRPr lang="en-GB"/>
        </a:p>
      </dgm:t>
    </dgm:pt>
    <dgm:pt modelId="{7015E112-AEB8-4A2E-9394-66FC696310E8}" type="pres">
      <dgm:prSet presAssocID="{9E545B9F-FD8A-4227-AFF2-1AA8E7AC8112}" presName="Parent" presStyleLbl="node0" presStyleIdx="0" presStyleCnt="1">
        <dgm:presLayoutVars>
          <dgm:chMax val="6"/>
          <dgm:chPref val="6"/>
        </dgm:presLayoutVars>
      </dgm:prSet>
      <dgm:spPr/>
      <dgm:t>
        <a:bodyPr/>
        <a:lstStyle/>
        <a:p>
          <a:endParaRPr lang="en-GB"/>
        </a:p>
      </dgm:t>
    </dgm:pt>
    <dgm:pt modelId="{B38EF98F-9987-451C-8FA9-B2B258127371}" type="pres">
      <dgm:prSet presAssocID="{404CFD9B-459B-4F56-9DF4-530314D02C1B}" presName="Accent1" presStyleCnt="0"/>
      <dgm:spPr/>
    </dgm:pt>
    <dgm:pt modelId="{CF9D10C5-E3BF-4B61-89C0-901941273347}" type="pres">
      <dgm:prSet presAssocID="{404CFD9B-459B-4F56-9DF4-530314D02C1B}" presName="Accent" presStyleLbl="bgShp" presStyleIdx="0" presStyleCnt="6"/>
      <dgm:spPr/>
    </dgm:pt>
    <dgm:pt modelId="{2E6AC42F-A090-494B-B9AE-C6DD575459F6}" type="pres">
      <dgm:prSet presAssocID="{404CFD9B-459B-4F56-9DF4-530314D02C1B}" presName="Child1" presStyleLbl="node1" presStyleIdx="0" presStyleCnt="6">
        <dgm:presLayoutVars>
          <dgm:chMax val="0"/>
          <dgm:chPref val="0"/>
          <dgm:bulletEnabled val="1"/>
        </dgm:presLayoutVars>
      </dgm:prSet>
      <dgm:spPr/>
      <dgm:t>
        <a:bodyPr/>
        <a:lstStyle/>
        <a:p>
          <a:endParaRPr lang="en-GB"/>
        </a:p>
      </dgm:t>
    </dgm:pt>
    <dgm:pt modelId="{4F5D1030-BC6C-40C8-8B5C-766B92189FFC}" type="pres">
      <dgm:prSet presAssocID="{1B76B4C1-5519-4174-B285-946FF52EFF90}" presName="Accent2" presStyleCnt="0"/>
      <dgm:spPr/>
    </dgm:pt>
    <dgm:pt modelId="{992CF5F5-6168-4E06-B8A1-C1DCFADF3BE1}" type="pres">
      <dgm:prSet presAssocID="{1B76B4C1-5519-4174-B285-946FF52EFF90}" presName="Accent" presStyleLbl="bgShp" presStyleIdx="1" presStyleCnt="6"/>
      <dgm:spPr/>
    </dgm:pt>
    <dgm:pt modelId="{4D6CE47F-705C-42EF-9901-AFE598BDA90E}" type="pres">
      <dgm:prSet presAssocID="{1B76B4C1-5519-4174-B285-946FF52EFF90}" presName="Child2" presStyleLbl="node1" presStyleIdx="1" presStyleCnt="6">
        <dgm:presLayoutVars>
          <dgm:chMax val="0"/>
          <dgm:chPref val="0"/>
          <dgm:bulletEnabled val="1"/>
        </dgm:presLayoutVars>
      </dgm:prSet>
      <dgm:spPr/>
      <dgm:t>
        <a:bodyPr/>
        <a:lstStyle/>
        <a:p>
          <a:endParaRPr lang="en-GB"/>
        </a:p>
      </dgm:t>
    </dgm:pt>
    <dgm:pt modelId="{C837B43B-F0D5-449A-9B6B-B1E6C68F9B13}" type="pres">
      <dgm:prSet presAssocID="{B3F0CAC1-0B61-4679-BA0E-1ACCAA05FB02}" presName="Accent3" presStyleCnt="0"/>
      <dgm:spPr/>
    </dgm:pt>
    <dgm:pt modelId="{A70F74D6-9A56-4E7D-BAFB-9519CB07C9EE}" type="pres">
      <dgm:prSet presAssocID="{B3F0CAC1-0B61-4679-BA0E-1ACCAA05FB02}" presName="Accent" presStyleLbl="bgShp" presStyleIdx="2" presStyleCnt="6"/>
      <dgm:spPr/>
    </dgm:pt>
    <dgm:pt modelId="{B3C2CE95-F41F-49D2-919A-5E3080F73379}" type="pres">
      <dgm:prSet presAssocID="{B3F0CAC1-0B61-4679-BA0E-1ACCAA05FB02}" presName="Child3" presStyleLbl="node1" presStyleIdx="2" presStyleCnt="6">
        <dgm:presLayoutVars>
          <dgm:chMax val="0"/>
          <dgm:chPref val="0"/>
          <dgm:bulletEnabled val="1"/>
        </dgm:presLayoutVars>
      </dgm:prSet>
      <dgm:spPr/>
      <dgm:t>
        <a:bodyPr/>
        <a:lstStyle/>
        <a:p>
          <a:endParaRPr lang="en-GB"/>
        </a:p>
      </dgm:t>
    </dgm:pt>
    <dgm:pt modelId="{B328D5DA-ACEB-4564-8E54-72B13B1B6F60}" type="pres">
      <dgm:prSet presAssocID="{2CE50A1E-5ECE-42B8-A8DB-1AA2AA3C1782}" presName="Accent4" presStyleCnt="0"/>
      <dgm:spPr/>
    </dgm:pt>
    <dgm:pt modelId="{2527190B-4E65-45FF-95AF-1D100FEC3630}" type="pres">
      <dgm:prSet presAssocID="{2CE50A1E-5ECE-42B8-A8DB-1AA2AA3C1782}" presName="Accent" presStyleLbl="bgShp" presStyleIdx="3" presStyleCnt="6"/>
      <dgm:spPr/>
    </dgm:pt>
    <dgm:pt modelId="{335E3796-6AF4-42AB-9155-BA79989446D5}" type="pres">
      <dgm:prSet presAssocID="{2CE50A1E-5ECE-42B8-A8DB-1AA2AA3C1782}" presName="Child4" presStyleLbl="node1" presStyleIdx="3" presStyleCnt="6">
        <dgm:presLayoutVars>
          <dgm:chMax val="0"/>
          <dgm:chPref val="0"/>
          <dgm:bulletEnabled val="1"/>
        </dgm:presLayoutVars>
      </dgm:prSet>
      <dgm:spPr/>
      <dgm:t>
        <a:bodyPr/>
        <a:lstStyle/>
        <a:p>
          <a:endParaRPr lang="en-GB"/>
        </a:p>
      </dgm:t>
    </dgm:pt>
    <dgm:pt modelId="{79612679-F1C5-4D2C-B8BF-91305DB6CE1E}" type="pres">
      <dgm:prSet presAssocID="{E20F2053-69EB-45D7-986A-B8D73EEA11EF}" presName="Accent5" presStyleCnt="0"/>
      <dgm:spPr/>
    </dgm:pt>
    <dgm:pt modelId="{0297E135-A775-4B44-9D50-C780789E0963}" type="pres">
      <dgm:prSet presAssocID="{E20F2053-69EB-45D7-986A-B8D73EEA11EF}" presName="Accent" presStyleLbl="bgShp" presStyleIdx="4" presStyleCnt="6"/>
      <dgm:spPr/>
    </dgm:pt>
    <dgm:pt modelId="{AACD08C5-4738-4D38-992C-302DE7F1BC6C}" type="pres">
      <dgm:prSet presAssocID="{E20F2053-69EB-45D7-986A-B8D73EEA11EF}" presName="Child5" presStyleLbl="node1" presStyleIdx="4" presStyleCnt="6">
        <dgm:presLayoutVars>
          <dgm:chMax val="0"/>
          <dgm:chPref val="0"/>
          <dgm:bulletEnabled val="1"/>
        </dgm:presLayoutVars>
      </dgm:prSet>
      <dgm:spPr/>
      <dgm:t>
        <a:bodyPr/>
        <a:lstStyle/>
        <a:p>
          <a:endParaRPr lang="en-GB"/>
        </a:p>
      </dgm:t>
    </dgm:pt>
    <dgm:pt modelId="{2E045825-82C6-41EC-9B5D-F6639FE2564E}" type="pres">
      <dgm:prSet presAssocID="{91C47278-4363-41B1-9A03-586F4066B536}" presName="Accent6" presStyleCnt="0"/>
      <dgm:spPr/>
    </dgm:pt>
    <dgm:pt modelId="{5D4F62F4-5A2D-4F2F-AF32-C6ECAC759CD8}" type="pres">
      <dgm:prSet presAssocID="{91C47278-4363-41B1-9A03-586F4066B536}" presName="Accent" presStyleLbl="bgShp" presStyleIdx="5" presStyleCnt="6"/>
      <dgm:spPr/>
    </dgm:pt>
    <dgm:pt modelId="{26AC9232-4E47-41E0-B3D6-068315566291}" type="pres">
      <dgm:prSet presAssocID="{91C47278-4363-41B1-9A03-586F4066B536}" presName="Child6" presStyleLbl="node1" presStyleIdx="5" presStyleCnt="6">
        <dgm:presLayoutVars>
          <dgm:chMax val="0"/>
          <dgm:chPref val="0"/>
          <dgm:bulletEnabled val="1"/>
        </dgm:presLayoutVars>
      </dgm:prSet>
      <dgm:spPr/>
      <dgm:t>
        <a:bodyPr/>
        <a:lstStyle/>
        <a:p>
          <a:endParaRPr lang="en-GB"/>
        </a:p>
      </dgm:t>
    </dgm:pt>
  </dgm:ptLst>
  <dgm:cxnLst>
    <dgm:cxn modelId="{8319D5AA-F8E9-43BB-8A5A-A2BACF4361F6}" srcId="{B8026C64-68F1-494F-91DD-DB926CD83EF0}" destId="{9E545B9F-FD8A-4227-AFF2-1AA8E7AC8112}" srcOrd="0" destOrd="0" parTransId="{3CFA37D8-E92C-4F2A-AAF2-D7B5557A0B57}" sibTransId="{6213E223-5B11-4D84-ADB0-DB615F998487}"/>
    <dgm:cxn modelId="{62E526A0-C043-4A69-BDAC-B411619DD439}" type="presOf" srcId="{B3F0CAC1-0B61-4679-BA0E-1ACCAA05FB02}" destId="{B3C2CE95-F41F-49D2-919A-5E3080F73379}" srcOrd="0" destOrd="0" presId="urn:microsoft.com/office/officeart/2011/layout/HexagonRadial"/>
    <dgm:cxn modelId="{59193A2B-5823-4DDA-98A0-53B2B21B6A5B}" srcId="{9E545B9F-FD8A-4227-AFF2-1AA8E7AC8112}" destId="{E20F2053-69EB-45D7-986A-B8D73EEA11EF}" srcOrd="4" destOrd="0" parTransId="{1B21D83D-0E7A-489C-ABC4-C1D775F7F397}" sibTransId="{7CF5FA94-7C2E-4C52-AF42-C2E44EA06C5C}"/>
    <dgm:cxn modelId="{9ABDE3FF-9FEF-485E-BF8A-C074F867EBAC}" srcId="{9E545B9F-FD8A-4227-AFF2-1AA8E7AC8112}" destId="{B3F0CAC1-0B61-4679-BA0E-1ACCAA05FB02}" srcOrd="2" destOrd="0" parTransId="{C4887B3B-277F-477B-8B58-5B9F79629C63}" sibTransId="{0555C1EC-DA9B-4873-A2C3-40FE66BCC52D}"/>
    <dgm:cxn modelId="{65B5E8B1-BB2B-4FD2-ADB5-7BC9072B1846}" srcId="{9E545B9F-FD8A-4227-AFF2-1AA8E7AC8112}" destId="{1B76B4C1-5519-4174-B285-946FF52EFF90}" srcOrd="1" destOrd="0" parTransId="{1D9AD191-6929-41D4-9CC6-3608AC58798E}" sibTransId="{D4A26804-5F05-455A-A20E-BD31AB96B52F}"/>
    <dgm:cxn modelId="{74839E87-4409-4F14-8829-DF9CE4644603}" srcId="{9E545B9F-FD8A-4227-AFF2-1AA8E7AC8112}" destId="{91C47278-4363-41B1-9A03-586F4066B536}" srcOrd="5" destOrd="0" parTransId="{0B7D3EF7-D571-4D71-BEE3-89BF782217F9}" sibTransId="{C92F8C3C-03D9-4C7F-BC01-B72F4927CA1E}"/>
    <dgm:cxn modelId="{90E534E8-6361-4C57-9567-CC30F1E2EE20}" type="presOf" srcId="{9E545B9F-FD8A-4227-AFF2-1AA8E7AC8112}" destId="{7015E112-AEB8-4A2E-9394-66FC696310E8}" srcOrd="0" destOrd="0" presId="urn:microsoft.com/office/officeart/2011/layout/HexagonRadial"/>
    <dgm:cxn modelId="{707AEB29-7819-4708-B96D-9B86EE32AED7}" type="presOf" srcId="{E20F2053-69EB-45D7-986A-B8D73EEA11EF}" destId="{AACD08C5-4738-4D38-992C-302DE7F1BC6C}" srcOrd="0" destOrd="0" presId="urn:microsoft.com/office/officeart/2011/layout/HexagonRadial"/>
    <dgm:cxn modelId="{49263BE6-8994-4DDE-8BA2-DD3ED82676BC}" type="presOf" srcId="{B8026C64-68F1-494F-91DD-DB926CD83EF0}" destId="{65E72123-839D-4F2E-A0D5-BAE16EE8FF98}" srcOrd="0" destOrd="0" presId="urn:microsoft.com/office/officeart/2011/layout/HexagonRadial"/>
    <dgm:cxn modelId="{3C46990F-2A55-429E-8EA1-03D507D89CAB}" type="presOf" srcId="{2CE50A1E-5ECE-42B8-A8DB-1AA2AA3C1782}" destId="{335E3796-6AF4-42AB-9155-BA79989446D5}" srcOrd="0" destOrd="0" presId="urn:microsoft.com/office/officeart/2011/layout/HexagonRadial"/>
    <dgm:cxn modelId="{A6BF233C-E21F-49CB-BBA8-65F704B6489F}" srcId="{9E545B9F-FD8A-4227-AFF2-1AA8E7AC8112}" destId="{2CE50A1E-5ECE-42B8-A8DB-1AA2AA3C1782}" srcOrd="3" destOrd="0" parTransId="{70DFEA5B-1B96-4056-95DF-71059294F1EA}" sibTransId="{37566A6F-8CE4-43AA-814D-AA16D4B1C9EE}"/>
    <dgm:cxn modelId="{4FF89D70-5CBA-4038-8D81-9EF15BFB4141}" type="presOf" srcId="{404CFD9B-459B-4F56-9DF4-530314D02C1B}" destId="{2E6AC42F-A090-494B-B9AE-C6DD575459F6}" srcOrd="0" destOrd="0" presId="urn:microsoft.com/office/officeart/2011/layout/HexagonRadial"/>
    <dgm:cxn modelId="{E91D22D4-02CF-4843-9455-E046BDF6BF39}" type="presOf" srcId="{1B76B4C1-5519-4174-B285-946FF52EFF90}" destId="{4D6CE47F-705C-42EF-9901-AFE598BDA90E}" srcOrd="0" destOrd="0" presId="urn:microsoft.com/office/officeart/2011/layout/HexagonRadial"/>
    <dgm:cxn modelId="{91E4FCB7-8A14-4544-8EED-52AE76C0A7BF}" type="presOf" srcId="{91C47278-4363-41B1-9A03-586F4066B536}" destId="{26AC9232-4E47-41E0-B3D6-068315566291}" srcOrd="0" destOrd="0" presId="urn:microsoft.com/office/officeart/2011/layout/HexagonRadial"/>
    <dgm:cxn modelId="{12673C3F-F2FA-44EE-B285-9414BFC41E7F}" srcId="{9E545B9F-FD8A-4227-AFF2-1AA8E7AC8112}" destId="{404CFD9B-459B-4F56-9DF4-530314D02C1B}" srcOrd="0" destOrd="0" parTransId="{6EE34A99-B401-4DED-A189-06FC92DE3A79}" sibTransId="{F41D6310-70AC-4E84-B1D5-7F3ED9E5BA58}"/>
    <dgm:cxn modelId="{B632C973-7793-479E-A822-DF802DF677D4}" type="presParOf" srcId="{65E72123-839D-4F2E-A0D5-BAE16EE8FF98}" destId="{7015E112-AEB8-4A2E-9394-66FC696310E8}" srcOrd="0" destOrd="0" presId="urn:microsoft.com/office/officeart/2011/layout/HexagonRadial"/>
    <dgm:cxn modelId="{E7121E5C-D3E3-490F-9F55-68BCD5196452}" type="presParOf" srcId="{65E72123-839D-4F2E-A0D5-BAE16EE8FF98}" destId="{B38EF98F-9987-451C-8FA9-B2B258127371}" srcOrd="1" destOrd="0" presId="urn:microsoft.com/office/officeart/2011/layout/HexagonRadial"/>
    <dgm:cxn modelId="{13F4B9D5-4E9F-4503-AA62-EA0BF9F5D3B5}" type="presParOf" srcId="{B38EF98F-9987-451C-8FA9-B2B258127371}" destId="{CF9D10C5-E3BF-4B61-89C0-901941273347}" srcOrd="0" destOrd="0" presId="urn:microsoft.com/office/officeart/2011/layout/HexagonRadial"/>
    <dgm:cxn modelId="{9B55DB0D-CB8A-4651-B548-5B3BC8ADE6A7}" type="presParOf" srcId="{65E72123-839D-4F2E-A0D5-BAE16EE8FF98}" destId="{2E6AC42F-A090-494B-B9AE-C6DD575459F6}" srcOrd="2" destOrd="0" presId="urn:microsoft.com/office/officeart/2011/layout/HexagonRadial"/>
    <dgm:cxn modelId="{6028A99B-90A1-481A-BDA0-9151E5F405DB}" type="presParOf" srcId="{65E72123-839D-4F2E-A0D5-BAE16EE8FF98}" destId="{4F5D1030-BC6C-40C8-8B5C-766B92189FFC}" srcOrd="3" destOrd="0" presId="urn:microsoft.com/office/officeart/2011/layout/HexagonRadial"/>
    <dgm:cxn modelId="{CBA23293-4672-4579-A3DF-A141DB615CCB}" type="presParOf" srcId="{4F5D1030-BC6C-40C8-8B5C-766B92189FFC}" destId="{992CF5F5-6168-4E06-B8A1-C1DCFADF3BE1}" srcOrd="0" destOrd="0" presId="urn:microsoft.com/office/officeart/2011/layout/HexagonRadial"/>
    <dgm:cxn modelId="{DA2F85C8-F5C0-41AD-811A-A5C31A4AA338}" type="presParOf" srcId="{65E72123-839D-4F2E-A0D5-BAE16EE8FF98}" destId="{4D6CE47F-705C-42EF-9901-AFE598BDA90E}" srcOrd="4" destOrd="0" presId="urn:microsoft.com/office/officeart/2011/layout/HexagonRadial"/>
    <dgm:cxn modelId="{A0A1C30B-F971-434D-A65D-FFD17C310ED6}" type="presParOf" srcId="{65E72123-839D-4F2E-A0D5-BAE16EE8FF98}" destId="{C837B43B-F0D5-449A-9B6B-B1E6C68F9B13}" srcOrd="5" destOrd="0" presId="urn:microsoft.com/office/officeart/2011/layout/HexagonRadial"/>
    <dgm:cxn modelId="{2F703B09-1F40-42B8-9864-F16E0DA1FC18}" type="presParOf" srcId="{C837B43B-F0D5-449A-9B6B-B1E6C68F9B13}" destId="{A70F74D6-9A56-4E7D-BAFB-9519CB07C9EE}" srcOrd="0" destOrd="0" presId="urn:microsoft.com/office/officeart/2011/layout/HexagonRadial"/>
    <dgm:cxn modelId="{13C9168E-ED27-413C-898E-5CE287399CAB}" type="presParOf" srcId="{65E72123-839D-4F2E-A0D5-BAE16EE8FF98}" destId="{B3C2CE95-F41F-49D2-919A-5E3080F73379}" srcOrd="6" destOrd="0" presId="urn:microsoft.com/office/officeart/2011/layout/HexagonRadial"/>
    <dgm:cxn modelId="{3ED48F21-5109-4F05-B4E4-A712E7CEA770}" type="presParOf" srcId="{65E72123-839D-4F2E-A0D5-BAE16EE8FF98}" destId="{B328D5DA-ACEB-4564-8E54-72B13B1B6F60}" srcOrd="7" destOrd="0" presId="urn:microsoft.com/office/officeart/2011/layout/HexagonRadial"/>
    <dgm:cxn modelId="{EE1E04D8-F777-4951-9EBA-4DED51B2736B}" type="presParOf" srcId="{B328D5DA-ACEB-4564-8E54-72B13B1B6F60}" destId="{2527190B-4E65-45FF-95AF-1D100FEC3630}" srcOrd="0" destOrd="0" presId="urn:microsoft.com/office/officeart/2011/layout/HexagonRadial"/>
    <dgm:cxn modelId="{60D9626B-493C-4D50-9D86-1DD69048E150}" type="presParOf" srcId="{65E72123-839D-4F2E-A0D5-BAE16EE8FF98}" destId="{335E3796-6AF4-42AB-9155-BA79989446D5}" srcOrd="8" destOrd="0" presId="urn:microsoft.com/office/officeart/2011/layout/HexagonRadial"/>
    <dgm:cxn modelId="{1AEEE1EB-5C74-46C5-AB5D-AB737BB6E04B}" type="presParOf" srcId="{65E72123-839D-4F2E-A0D5-BAE16EE8FF98}" destId="{79612679-F1C5-4D2C-B8BF-91305DB6CE1E}" srcOrd="9" destOrd="0" presId="urn:microsoft.com/office/officeart/2011/layout/HexagonRadial"/>
    <dgm:cxn modelId="{2DEBFD96-E9DC-46DC-B4A1-16DBC3F9425B}" type="presParOf" srcId="{79612679-F1C5-4D2C-B8BF-91305DB6CE1E}" destId="{0297E135-A775-4B44-9D50-C780789E0963}" srcOrd="0" destOrd="0" presId="urn:microsoft.com/office/officeart/2011/layout/HexagonRadial"/>
    <dgm:cxn modelId="{18D1E276-8A94-4647-ADCF-89E7E675AF77}" type="presParOf" srcId="{65E72123-839D-4F2E-A0D5-BAE16EE8FF98}" destId="{AACD08C5-4738-4D38-992C-302DE7F1BC6C}" srcOrd="10" destOrd="0" presId="urn:microsoft.com/office/officeart/2011/layout/HexagonRadial"/>
    <dgm:cxn modelId="{E9FA1D92-8894-4F08-8EB3-D44084631754}" type="presParOf" srcId="{65E72123-839D-4F2E-A0D5-BAE16EE8FF98}" destId="{2E045825-82C6-41EC-9B5D-F6639FE2564E}" srcOrd="11" destOrd="0" presId="urn:microsoft.com/office/officeart/2011/layout/HexagonRadial"/>
    <dgm:cxn modelId="{F5D5C658-C7E3-4B06-B856-6FC2B7CC42F7}" type="presParOf" srcId="{2E045825-82C6-41EC-9B5D-F6639FE2564E}" destId="{5D4F62F4-5A2D-4F2F-AF32-C6ECAC759CD8}" srcOrd="0" destOrd="0" presId="urn:microsoft.com/office/officeart/2011/layout/HexagonRadial"/>
    <dgm:cxn modelId="{67D80D2C-F91A-44C8-9008-6692D4E0E441}" type="presParOf" srcId="{65E72123-839D-4F2E-A0D5-BAE16EE8FF98}" destId="{26AC9232-4E47-41E0-B3D6-068315566291}"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15E112-AEB8-4A2E-9394-66FC696310E8}">
      <dsp:nvSpPr>
        <dsp:cNvPr id="0" name=""/>
        <dsp:cNvSpPr/>
      </dsp:nvSpPr>
      <dsp:spPr>
        <a:xfrm>
          <a:off x="2948633" y="1474927"/>
          <a:ext cx="1874696" cy="1621688"/>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Fear</a:t>
          </a:r>
          <a:endParaRPr lang="en-GB" sz="1900" kern="1200" dirty="0"/>
        </a:p>
      </dsp:txBody>
      <dsp:txXfrm>
        <a:off x="3259296" y="1743663"/>
        <a:ext cx="1253370" cy="1084216"/>
      </dsp:txXfrm>
    </dsp:sp>
    <dsp:sp modelId="{992CF5F5-6168-4E06-B8A1-C1DCFADF3BE1}">
      <dsp:nvSpPr>
        <dsp:cNvPr id="0" name=""/>
        <dsp:cNvSpPr/>
      </dsp:nvSpPr>
      <dsp:spPr>
        <a:xfrm>
          <a:off x="4122553" y="699058"/>
          <a:ext cx="707317" cy="60944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6AC42F-A090-494B-B9AE-C6DD575459F6}">
      <dsp:nvSpPr>
        <dsp:cNvPr id="0" name=""/>
        <dsp:cNvSpPr/>
      </dsp:nvSpPr>
      <dsp:spPr>
        <a:xfrm>
          <a:off x="3121320" y="0"/>
          <a:ext cx="1536300" cy="1329080"/>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Anxiety</a:t>
          </a:r>
          <a:endParaRPr lang="en-GB" sz="1900" kern="1200" dirty="0"/>
        </a:p>
      </dsp:txBody>
      <dsp:txXfrm>
        <a:off x="3375918" y="220257"/>
        <a:ext cx="1027104" cy="888566"/>
      </dsp:txXfrm>
    </dsp:sp>
    <dsp:sp modelId="{A70F74D6-9A56-4E7D-BAFB-9519CB07C9EE}">
      <dsp:nvSpPr>
        <dsp:cNvPr id="0" name=""/>
        <dsp:cNvSpPr/>
      </dsp:nvSpPr>
      <dsp:spPr>
        <a:xfrm>
          <a:off x="4948048" y="1838401"/>
          <a:ext cx="707317" cy="60944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6CE47F-705C-42EF-9901-AFE598BDA90E}">
      <dsp:nvSpPr>
        <dsp:cNvPr id="0" name=""/>
        <dsp:cNvSpPr/>
      </dsp:nvSpPr>
      <dsp:spPr>
        <a:xfrm>
          <a:off x="4530286" y="817473"/>
          <a:ext cx="1536300" cy="1329080"/>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Panic Attacks</a:t>
          </a:r>
          <a:endParaRPr lang="en-GB" sz="1900" kern="1200" dirty="0"/>
        </a:p>
      </dsp:txBody>
      <dsp:txXfrm>
        <a:off x="4784884" y="1037730"/>
        <a:ext cx="1027104" cy="888566"/>
      </dsp:txXfrm>
    </dsp:sp>
    <dsp:sp modelId="{2527190B-4E65-45FF-95AF-1D100FEC3630}">
      <dsp:nvSpPr>
        <dsp:cNvPr id="0" name=""/>
        <dsp:cNvSpPr/>
      </dsp:nvSpPr>
      <dsp:spPr>
        <a:xfrm>
          <a:off x="4374606" y="3124504"/>
          <a:ext cx="707317" cy="60944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C2CE95-F41F-49D2-919A-5E3080F73379}">
      <dsp:nvSpPr>
        <dsp:cNvPr id="0" name=""/>
        <dsp:cNvSpPr/>
      </dsp:nvSpPr>
      <dsp:spPr>
        <a:xfrm>
          <a:off x="4530286" y="2424531"/>
          <a:ext cx="1536300" cy="1329080"/>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Phobias &amp; Neuroses</a:t>
          </a:r>
          <a:endParaRPr lang="en-GB" sz="1900" kern="1200" dirty="0"/>
        </a:p>
      </dsp:txBody>
      <dsp:txXfrm>
        <a:off x="4784884" y="2644788"/>
        <a:ext cx="1027104" cy="888566"/>
      </dsp:txXfrm>
    </dsp:sp>
    <dsp:sp modelId="{0297E135-A775-4B44-9D50-C780789E0963}">
      <dsp:nvSpPr>
        <dsp:cNvPr id="0" name=""/>
        <dsp:cNvSpPr/>
      </dsp:nvSpPr>
      <dsp:spPr>
        <a:xfrm>
          <a:off x="2952122" y="3258007"/>
          <a:ext cx="707317" cy="60944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5E3796-6AF4-42AB-9155-BA79989446D5}">
      <dsp:nvSpPr>
        <dsp:cNvPr id="0" name=""/>
        <dsp:cNvSpPr/>
      </dsp:nvSpPr>
      <dsp:spPr>
        <a:xfrm>
          <a:off x="3121320" y="3242919"/>
          <a:ext cx="1536300" cy="1329080"/>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BPD</a:t>
          </a:r>
          <a:endParaRPr lang="en-GB" sz="1900" kern="1200" dirty="0"/>
        </a:p>
      </dsp:txBody>
      <dsp:txXfrm>
        <a:off x="3375918" y="3463176"/>
        <a:ext cx="1027104" cy="888566"/>
      </dsp:txXfrm>
    </dsp:sp>
    <dsp:sp modelId="{5D4F62F4-5A2D-4F2F-AF32-C6ECAC759CD8}">
      <dsp:nvSpPr>
        <dsp:cNvPr id="0" name=""/>
        <dsp:cNvSpPr/>
      </dsp:nvSpPr>
      <dsp:spPr>
        <a:xfrm>
          <a:off x="2113109" y="2119122"/>
          <a:ext cx="707317" cy="609447"/>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CD08C5-4738-4D38-992C-302DE7F1BC6C}">
      <dsp:nvSpPr>
        <dsp:cNvPr id="0" name=""/>
        <dsp:cNvSpPr/>
      </dsp:nvSpPr>
      <dsp:spPr>
        <a:xfrm>
          <a:off x="1705813" y="2425445"/>
          <a:ext cx="1536300" cy="1329080"/>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DID &amp; MPD</a:t>
          </a:r>
          <a:endParaRPr lang="en-GB" sz="1900" kern="1200" dirty="0"/>
        </a:p>
      </dsp:txBody>
      <dsp:txXfrm>
        <a:off x="1960411" y="2645702"/>
        <a:ext cx="1027104" cy="888566"/>
      </dsp:txXfrm>
    </dsp:sp>
    <dsp:sp modelId="{26AC9232-4E47-41E0-B3D6-068315566291}">
      <dsp:nvSpPr>
        <dsp:cNvPr id="0" name=""/>
        <dsp:cNvSpPr/>
      </dsp:nvSpPr>
      <dsp:spPr>
        <a:xfrm>
          <a:off x="1705813" y="815644"/>
          <a:ext cx="1536300" cy="1329080"/>
        </a:xfrm>
        <a:prstGeom prst="hexagon">
          <a:avLst>
            <a:gd name="adj" fmla="val 28570"/>
            <a:gd name="vf" fmla="val 11547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dirty="0" smtClean="0"/>
            <a:t>Psychosis</a:t>
          </a:r>
          <a:endParaRPr lang="en-GB" sz="1900" kern="1200" dirty="0"/>
        </a:p>
      </dsp:txBody>
      <dsp:txXfrm>
        <a:off x="1960411" y="1035901"/>
        <a:ext cx="1027104" cy="888566"/>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40AB25-06FA-492E-BD66-0DD60E2992FD}" type="datetimeFigureOut">
              <a:rPr lang="en-GB" smtClean="0"/>
              <a:t>29/06/2016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CCAADA-07E4-4F5C-97AF-D3BF9101E304}" type="slidenum">
              <a:rPr lang="en-GB" smtClean="0"/>
              <a:t>‹#›</a:t>
            </a:fld>
            <a:endParaRPr lang="en-GB"/>
          </a:p>
        </p:txBody>
      </p:sp>
    </p:spTree>
    <p:extLst>
      <p:ext uri="{BB962C8B-B14F-4D97-AF65-F5344CB8AC3E}">
        <p14:creationId xmlns:p14="http://schemas.microsoft.com/office/powerpoint/2010/main" val="3721895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551A66C0-4324-44FA-BBD6-98759D9ACC4A}" type="datetime1">
              <a:rPr lang="en-GB" smtClean="0">
                <a:solidFill>
                  <a:prstClr val="white">
                    <a:tint val="95000"/>
                  </a:prstClr>
                </a:solidFill>
              </a:rPr>
              <a:t>29/06/2016</a:t>
            </a:fld>
            <a:endParaRPr lang="en-GB">
              <a:solidFill>
                <a:prstClr val="white">
                  <a:tint val="95000"/>
                </a:prstClr>
              </a:solidFill>
            </a:endParaRPr>
          </a:p>
        </p:txBody>
      </p:sp>
      <p:sp>
        <p:nvSpPr>
          <p:cNvPr id="17" name="Footer Placeholder 16"/>
          <p:cNvSpPr>
            <a:spLocks noGrp="1"/>
          </p:cNvSpPr>
          <p:nvPr>
            <p:ph type="ftr" sz="quarter" idx="11"/>
          </p:nvPr>
        </p:nvSpPr>
        <p:spPr/>
        <p:txBody>
          <a:bodyPr/>
          <a:lstStyle>
            <a:extLst/>
          </a:lstStyle>
          <a:p>
            <a:r>
              <a:rPr lang="en-GB" smtClean="0">
                <a:solidFill>
                  <a:prstClr val="white">
                    <a:tint val="95000"/>
                  </a:prstClr>
                </a:solidFill>
              </a:rPr>
              <a:t>Exploring the Extraordinary 2015</a:t>
            </a:r>
            <a:endParaRPr lang="en-GB">
              <a:solidFill>
                <a:prstClr val="white">
                  <a:tint val="95000"/>
                </a:prstClr>
              </a:solidFill>
            </a:endParaRPr>
          </a:p>
        </p:txBody>
      </p:sp>
      <p:sp>
        <p:nvSpPr>
          <p:cNvPr id="29" name="Slide Number Placeholder 28"/>
          <p:cNvSpPr>
            <a:spLocks noGrp="1"/>
          </p:cNvSpPr>
          <p:nvPr>
            <p:ph type="sldNum" sz="quarter" idx="12"/>
          </p:nvPr>
        </p:nvSpPr>
        <p:spPr/>
        <p:txBody>
          <a:bodyPr/>
          <a:lstStyle>
            <a:extLst/>
          </a:lstStyle>
          <a:p>
            <a:fld id="{9AB12E4D-C818-4804-BA21-8CE1F92DBD26}" type="slidenum">
              <a:rPr lang="en-GB" smtClean="0">
                <a:solidFill>
                  <a:prstClr val="white">
                    <a:tint val="95000"/>
                  </a:prstClr>
                </a:solidFill>
              </a:rPr>
              <a:pPr/>
              <a:t>‹#›</a:t>
            </a:fld>
            <a:endParaRPr lang="en-GB">
              <a:solidFill>
                <a:prstClr val="white">
                  <a:tint val="95000"/>
                </a:prstClr>
              </a:solidFill>
            </a:endParaRP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0859D7-434B-41F4-9FE8-210742FB4447}" type="datetime1">
              <a:rPr lang="en-GB" smtClean="0">
                <a:solidFill>
                  <a:prstClr val="black">
                    <a:tint val="95000"/>
                  </a:prstClr>
                </a:solidFill>
              </a:rPr>
              <a:t>29/06/2016</a:t>
            </a:fld>
            <a:endParaRPr lang="en-GB">
              <a:solidFill>
                <a:prstClr val="black">
                  <a:tint val="95000"/>
                </a:prstClr>
              </a:solidFill>
            </a:endParaRPr>
          </a:p>
        </p:txBody>
      </p:sp>
      <p:sp>
        <p:nvSpPr>
          <p:cNvPr id="5" name="Footer Placeholder 4"/>
          <p:cNvSpPr>
            <a:spLocks noGrp="1"/>
          </p:cNvSpPr>
          <p:nvPr>
            <p:ph type="ftr" sz="quarter" idx="11"/>
          </p:nvPr>
        </p:nvSpPr>
        <p:spPr/>
        <p:txBody>
          <a:bodyPr/>
          <a:lstStyle>
            <a:extLst/>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6" name="Slide Number Placeholder 5"/>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0BFC19-9B8A-4F2E-ADC8-86550B49DAAF}" type="datetime1">
              <a:rPr lang="en-GB" smtClean="0">
                <a:solidFill>
                  <a:prstClr val="black">
                    <a:tint val="95000"/>
                  </a:prstClr>
                </a:solidFill>
              </a:rPr>
              <a:t>29/06/2016</a:t>
            </a:fld>
            <a:endParaRPr lang="en-GB">
              <a:solidFill>
                <a:prstClr val="black">
                  <a:tint val="95000"/>
                </a:prstClr>
              </a:solidFill>
            </a:endParaRPr>
          </a:p>
        </p:txBody>
      </p:sp>
      <p:sp>
        <p:nvSpPr>
          <p:cNvPr id="5" name="Footer Placeholder 4"/>
          <p:cNvSpPr>
            <a:spLocks noGrp="1"/>
          </p:cNvSpPr>
          <p:nvPr>
            <p:ph type="ftr" sz="quarter" idx="11"/>
          </p:nvPr>
        </p:nvSpPr>
        <p:spPr/>
        <p:txBody>
          <a:bodyPr/>
          <a:lstStyle>
            <a:extLst/>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6" name="Slide Number Placeholder 5"/>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9287CD-822C-4671-BC71-977DF3026D5F}" type="datetime1">
              <a:rPr lang="en-GB" smtClean="0">
                <a:solidFill>
                  <a:prstClr val="black">
                    <a:tint val="95000"/>
                  </a:prstClr>
                </a:solidFill>
              </a:rPr>
              <a:t>29/06/2016</a:t>
            </a:fld>
            <a:endParaRPr lang="en-GB">
              <a:solidFill>
                <a:prstClr val="black">
                  <a:tint val="95000"/>
                </a:prstClr>
              </a:solidFill>
            </a:endParaRPr>
          </a:p>
        </p:txBody>
      </p:sp>
      <p:sp>
        <p:nvSpPr>
          <p:cNvPr id="5" name="Footer Placeholder 4"/>
          <p:cNvSpPr>
            <a:spLocks noGrp="1"/>
          </p:cNvSpPr>
          <p:nvPr>
            <p:ph type="ftr" sz="quarter" idx="11"/>
          </p:nvPr>
        </p:nvSpPr>
        <p:spPr/>
        <p:txBody>
          <a:bodyPr/>
          <a:lstStyle>
            <a:extLst/>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6" name="Slide Number Placeholder 5"/>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C359F93-8A3D-462E-B052-C3FD0A9A34FE}" type="datetime1">
              <a:rPr lang="en-GB" smtClean="0">
                <a:solidFill>
                  <a:prstClr val="white">
                    <a:tint val="95000"/>
                  </a:prstClr>
                </a:solidFill>
              </a:rPr>
              <a:t>29/06/2016</a:t>
            </a:fld>
            <a:endParaRPr lang="en-GB">
              <a:solidFill>
                <a:prstClr val="white">
                  <a:tint val="95000"/>
                </a:prstClr>
              </a:solidFill>
            </a:endParaRPr>
          </a:p>
        </p:txBody>
      </p:sp>
      <p:sp>
        <p:nvSpPr>
          <p:cNvPr id="5" name="Footer Placeholder 4"/>
          <p:cNvSpPr>
            <a:spLocks noGrp="1"/>
          </p:cNvSpPr>
          <p:nvPr>
            <p:ph type="ftr" sz="quarter" idx="11"/>
          </p:nvPr>
        </p:nvSpPr>
        <p:spPr/>
        <p:txBody>
          <a:bodyPr/>
          <a:lstStyle>
            <a:extLst/>
          </a:lstStyle>
          <a:p>
            <a:r>
              <a:rPr lang="en-GB" smtClean="0">
                <a:solidFill>
                  <a:prstClr val="white">
                    <a:tint val="95000"/>
                  </a:prstClr>
                </a:solidFill>
              </a:rPr>
              <a:t>Exploring the Extraordinary 2015</a:t>
            </a:r>
            <a:endParaRPr lang="en-GB">
              <a:solidFill>
                <a:prstClr val="white">
                  <a:tint val="95000"/>
                </a:prstClr>
              </a:solidFill>
            </a:endParaRPr>
          </a:p>
        </p:txBody>
      </p:sp>
      <p:sp>
        <p:nvSpPr>
          <p:cNvPr id="6" name="Slide Number Placeholder 5"/>
          <p:cNvSpPr>
            <a:spLocks noGrp="1"/>
          </p:cNvSpPr>
          <p:nvPr>
            <p:ph type="sldNum" sz="quarter" idx="12"/>
          </p:nvPr>
        </p:nvSpPr>
        <p:spPr/>
        <p:txBody>
          <a:bodyPr/>
          <a:lstStyle>
            <a:extLst/>
          </a:lstStyle>
          <a:p>
            <a:fld id="{9AB12E4D-C818-4804-BA21-8CE1F92DBD26}" type="slidenum">
              <a:rPr lang="en-GB" smtClean="0">
                <a:solidFill>
                  <a:prstClr val="white">
                    <a:tint val="95000"/>
                  </a:prstClr>
                </a:solidFill>
              </a:rPr>
              <a:pPr/>
              <a:t>‹#›</a:t>
            </a:fld>
            <a:endParaRPr lang="en-GB">
              <a:solidFill>
                <a:prstClr val="white">
                  <a:tint val="95000"/>
                </a:prstClr>
              </a:solidFill>
            </a:endParaRP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6D35E55-60A3-4052-B6C3-A9FFBD916A2E}" type="datetime1">
              <a:rPr lang="en-GB" smtClean="0">
                <a:solidFill>
                  <a:prstClr val="black">
                    <a:tint val="95000"/>
                  </a:prstClr>
                </a:solidFill>
              </a:rPr>
              <a:t>29/06/2016</a:t>
            </a:fld>
            <a:endParaRPr lang="en-GB">
              <a:solidFill>
                <a:prstClr val="black">
                  <a:tint val="95000"/>
                </a:prstClr>
              </a:solidFill>
            </a:endParaRPr>
          </a:p>
        </p:txBody>
      </p:sp>
      <p:sp>
        <p:nvSpPr>
          <p:cNvPr id="6" name="Footer Placeholder 5"/>
          <p:cNvSpPr>
            <a:spLocks noGrp="1"/>
          </p:cNvSpPr>
          <p:nvPr>
            <p:ph type="ftr" sz="quarter" idx="11"/>
          </p:nvPr>
        </p:nvSpPr>
        <p:spPr/>
        <p:txBody>
          <a:bodyPr/>
          <a:lstStyle>
            <a:extLst/>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7" name="Slide Number Placeholder 6"/>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88AFE9C-3D5C-4B22-AFB2-580671F07A3D}" type="datetime1">
              <a:rPr lang="en-GB" smtClean="0">
                <a:solidFill>
                  <a:prstClr val="black">
                    <a:tint val="95000"/>
                  </a:prstClr>
                </a:solidFill>
              </a:rPr>
              <a:t>29/06/2016</a:t>
            </a:fld>
            <a:endParaRPr lang="en-GB">
              <a:solidFill>
                <a:prstClr val="black">
                  <a:tint val="95000"/>
                </a:prstClr>
              </a:solidFill>
            </a:endParaRPr>
          </a:p>
        </p:txBody>
      </p:sp>
      <p:sp>
        <p:nvSpPr>
          <p:cNvPr id="8" name="Footer Placeholder 7"/>
          <p:cNvSpPr>
            <a:spLocks noGrp="1"/>
          </p:cNvSpPr>
          <p:nvPr>
            <p:ph type="ftr" sz="quarter" idx="11"/>
          </p:nvPr>
        </p:nvSpPr>
        <p:spPr/>
        <p:txBody>
          <a:bodyPr/>
          <a:lstStyle>
            <a:extLst/>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9" name="Slide Number Placeholder 8"/>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38B44A1-6BA1-48F8-8D2D-2F3A8527624C}" type="datetime1">
              <a:rPr lang="en-GB" smtClean="0">
                <a:solidFill>
                  <a:prstClr val="black">
                    <a:tint val="95000"/>
                  </a:prstClr>
                </a:solidFill>
              </a:rPr>
              <a:t>29/06/2016</a:t>
            </a:fld>
            <a:endParaRPr lang="en-GB">
              <a:solidFill>
                <a:prstClr val="black">
                  <a:tint val="95000"/>
                </a:prstClr>
              </a:solidFill>
            </a:endParaRPr>
          </a:p>
        </p:txBody>
      </p:sp>
      <p:sp>
        <p:nvSpPr>
          <p:cNvPr id="4" name="Footer Placeholder 3"/>
          <p:cNvSpPr>
            <a:spLocks noGrp="1"/>
          </p:cNvSpPr>
          <p:nvPr>
            <p:ph type="ftr" sz="quarter" idx="11"/>
          </p:nvPr>
        </p:nvSpPr>
        <p:spPr/>
        <p:txBody>
          <a:bodyPr/>
          <a:lstStyle>
            <a:extLst/>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5" name="Slide Number Placeholder 4"/>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CCA4845-9CC6-4384-A0D5-F22FCD9C9431}" type="datetime1">
              <a:rPr lang="en-GB" smtClean="0">
                <a:solidFill>
                  <a:prstClr val="black">
                    <a:tint val="95000"/>
                  </a:prstClr>
                </a:solidFill>
              </a:rPr>
              <a:t>29/06/2016</a:t>
            </a:fld>
            <a:endParaRPr lang="en-GB">
              <a:solidFill>
                <a:prstClr val="black">
                  <a:tint val="95000"/>
                </a:prstClr>
              </a:solidFill>
            </a:endParaRPr>
          </a:p>
        </p:txBody>
      </p:sp>
      <p:sp>
        <p:nvSpPr>
          <p:cNvPr id="3" name="Footer Placeholder 2"/>
          <p:cNvSpPr>
            <a:spLocks noGrp="1"/>
          </p:cNvSpPr>
          <p:nvPr>
            <p:ph type="ftr" sz="quarter" idx="11"/>
          </p:nvPr>
        </p:nvSpPr>
        <p:spPr/>
        <p:txBody>
          <a:bodyPr/>
          <a:lstStyle>
            <a:extLst/>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4" name="Slide Number Placeholder 3"/>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1945282-EE23-41C2-8D9C-9291F5BDB91B}" type="datetime1">
              <a:rPr lang="en-GB" smtClean="0">
                <a:solidFill>
                  <a:prstClr val="black">
                    <a:tint val="95000"/>
                  </a:prstClr>
                </a:solidFill>
              </a:rPr>
              <a:t>29/06/2016</a:t>
            </a:fld>
            <a:endParaRPr lang="en-GB">
              <a:solidFill>
                <a:prstClr val="black">
                  <a:tint val="95000"/>
                </a:prstClr>
              </a:solidFill>
            </a:endParaRPr>
          </a:p>
        </p:txBody>
      </p:sp>
      <p:sp>
        <p:nvSpPr>
          <p:cNvPr id="6" name="Footer Placeholder 5"/>
          <p:cNvSpPr>
            <a:spLocks noGrp="1"/>
          </p:cNvSpPr>
          <p:nvPr>
            <p:ph type="ftr" sz="quarter" idx="11"/>
          </p:nvPr>
        </p:nvSpPr>
        <p:spPr/>
        <p:txBody>
          <a:bodyPr/>
          <a:lstStyle>
            <a:extLst/>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7" name="Slide Number Placeholder 6"/>
          <p:cNvSpPr>
            <a:spLocks noGrp="1"/>
          </p:cNvSpPr>
          <p:nvPr>
            <p:ph type="sldNum" sz="quarter" idx="12"/>
          </p:nvPr>
        </p:nvSpPr>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95937A9-D067-4F2C-8BB6-21DC0A3EAB33}" type="datetime1">
              <a:rPr lang="en-GB" smtClean="0">
                <a:solidFill>
                  <a:prstClr val="black">
                    <a:tint val="95000"/>
                  </a:prstClr>
                </a:solidFill>
              </a:rPr>
              <a:t>29/06/2016</a:t>
            </a:fld>
            <a:endParaRPr lang="en-GB">
              <a:solidFill>
                <a:prstClr val="black">
                  <a:tint val="95000"/>
                </a:prstClr>
              </a:solidFill>
            </a:endParaRPr>
          </a:p>
        </p:txBody>
      </p:sp>
      <p:sp>
        <p:nvSpPr>
          <p:cNvPr id="6" name="Footer Placeholder 5"/>
          <p:cNvSpPr>
            <a:spLocks noGrp="1"/>
          </p:cNvSpPr>
          <p:nvPr>
            <p:ph type="ftr" sz="quarter" idx="11"/>
          </p:nvPr>
        </p:nvSpPr>
        <p:spPr>
          <a:xfrm>
            <a:off x="914400" y="55499"/>
            <a:ext cx="5562600" cy="365125"/>
          </a:xfrm>
        </p:spPr>
        <p:txBody>
          <a:bodyPr/>
          <a:lstStyle>
            <a:extLst/>
          </a:lstStyle>
          <a:p>
            <a:r>
              <a:rPr lang="en-GB" smtClean="0">
                <a:solidFill>
                  <a:prstClr val="white">
                    <a:shade val="50000"/>
                  </a:prstClr>
                </a:solidFill>
              </a:rPr>
              <a:t>Exploring the Extraordinary 2015</a:t>
            </a:r>
            <a:endParaRPr lang="en-GB">
              <a:solidFill>
                <a:prstClr val="white">
                  <a:shade val="50000"/>
                </a:prstClr>
              </a:solidFill>
            </a:endParaRPr>
          </a:p>
        </p:txBody>
      </p:sp>
      <p:sp>
        <p:nvSpPr>
          <p:cNvPr id="7" name="Slide Number Placeholder 6"/>
          <p:cNvSpPr>
            <a:spLocks noGrp="1"/>
          </p:cNvSpPr>
          <p:nvPr>
            <p:ph type="sldNum" sz="quarter" idx="12"/>
          </p:nvPr>
        </p:nvSpPr>
        <p:spPr>
          <a:xfrm>
            <a:off x="8610600" y="55499"/>
            <a:ext cx="457200" cy="365125"/>
          </a:xfrm>
        </p:spPr>
        <p:txBody>
          <a:bodyPr/>
          <a:lstStyle>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3D06D91-C5FE-4689-A455-4CD1A7771E6F}" type="datetime1">
              <a:rPr lang="en-GB" smtClean="0">
                <a:solidFill>
                  <a:prstClr val="black">
                    <a:tint val="95000"/>
                  </a:prstClr>
                </a:solidFill>
              </a:rPr>
              <a:t>29/06/2016</a:t>
            </a:fld>
            <a:endParaRPr lang="en-GB">
              <a:solidFill>
                <a:prstClr val="black">
                  <a:tint val="95000"/>
                </a:prstClr>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AB12E4D-C818-4804-BA21-8CE1F92DBD26}" type="slidenum">
              <a:rPr lang="en-GB" smtClean="0">
                <a:solidFill>
                  <a:prstClr val="black">
                    <a:tint val="95000"/>
                  </a:prstClr>
                </a:solidFill>
              </a:rPr>
              <a:pPr/>
              <a:t>‹#›</a:t>
            </a:fld>
            <a:endParaRPr lang="en-GB">
              <a:solidFill>
                <a:prstClr val="black">
                  <a:tint val="95000"/>
                </a:prstClr>
              </a:solidFill>
            </a:endParaRPr>
          </a:p>
        </p:txBody>
      </p:sp>
    </p:spTree>
  </p:cSld>
  <p:clrMap bg1="dk1" tx1="lt1" bg2="dk2" tx2="lt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palmert55@gmail.com" TargetMode="External"/><Relationship Id="rId2" Type="http://schemas.openxmlformats.org/officeDocument/2006/relationships/hyperlink" Target="http://www.tjpalmer.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 Sensitivity continuum for mystical and spiritual experience</a:t>
            </a:r>
            <a:endParaRPr lang="en-GB" dirty="0"/>
          </a:p>
        </p:txBody>
      </p:sp>
      <p:sp>
        <p:nvSpPr>
          <p:cNvPr id="3" name="Subtitle 2"/>
          <p:cNvSpPr>
            <a:spLocks noGrp="1"/>
          </p:cNvSpPr>
          <p:nvPr>
            <p:ph type="subTitle" idx="1"/>
          </p:nvPr>
        </p:nvSpPr>
        <p:spPr/>
        <p:txBody>
          <a:bodyPr/>
          <a:lstStyle/>
          <a:p>
            <a:r>
              <a:rPr lang="en-GB" dirty="0" smtClean="0"/>
              <a:t>7</a:t>
            </a:r>
            <a:r>
              <a:rPr lang="en-GB" baseline="30000" dirty="0" smtClean="0"/>
              <a:t>th</a:t>
            </a:r>
            <a:r>
              <a:rPr lang="en-GB" dirty="0" smtClean="0"/>
              <a:t> Exploring the Extraordinary Conference</a:t>
            </a:r>
          </a:p>
          <a:p>
            <a:r>
              <a:rPr lang="en-GB" dirty="0" smtClean="0"/>
              <a:t>Yor</a:t>
            </a:r>
            <a:r>
              <a:rPr lang="en-GB" dirty="0"/>
              <a:t>k</a:t>
            </a:r>
            <a:r>
              <a:rPr lang="en-GB" dirty="0" smtClean="0"/>
              <a:t> December 2015</a:t>
            </a:r>
          </a:p>
          <a:p>
            <a:r>
              <a:rPr lang="en-GB" dirty="0" smtClean="0"/>
              <a:t>Terence Palmer PhD</a:t>
            </a:r>
            <a:endParaRPr lang="en-GB" dirty="0"/>
          </a:p>
        </p:txBody>
      </p:sp>
    </p:spTree>
    <p:extLst>
      <p:ext uri="{BB962C8B-B14F-4D97-AF65-F5344CB8AC3E}">
        <p14:creationId xmlns:p14="http://schemas.microsoft.com/office/powerpoint/2010/main" val="3354681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Positive &amp; Negative Dimensions </a:t>
            </a:r>
            <a:endParaRPr lang="en-GB" sz="3600" dirty="0"/>
          </a:p>
        </p:txBody>
      </p:sp>
      <p:sp>
        <p:nvSpPr>
          <p:cNvPr id="3" name="Content Placeholder 2"/>
          <p:cNvSpPr>
            <a:spLocks noGrp="1"/>
          </p:cNvSpPr>
          <p:nvPr>
            <p:ph idx="1"/>
          </p:nvPr>
        </p:nvSpPr>
        <p:spPr/>
        <p:txBody>
          <a:bodyPr>
            <a:normAutofit/>
          </a:bodyPr>
          <a:lstStyle/>
          <a:p>
            <a:r>
              <a:rPr lang="en-GB" dirty="0" smtClean="0"/>
              <a:t>Pierre Janet’s dissociation theory asserts that all  who experienced dissociation and psychic phenomena were mentally ill.</a:t>
            </a:r>
          </a:p>
          <a:p>
            <a:r>
              <a:rPr lang="en-GB" dirty="0" smtClean="0"/>
              <a:t>William James and Frederic Myers agreed with Janet’s dissociation theory, but disagreed with his assumption that all dissociation is pathological, but each case should be considered by its positive or negative impact, i.e. mediumship.</a:t>
            </a:r>
            <a:endParaRPr lang="en-GB" dirty="0"/>
          </a:p>
        </p:txBody>
      </p:sp>
      <p:sp>
        <p:nvSpPr>
          <p:cNvPr id="4" name="Footer Placeholder 3"/>
          <p:cNvSpPr>
            <a:spLocks noGrp="1"/>
          </p:cNvSpPr>
          <p:nvPr>
            <p:ph type="ftr" sz="quarter" idx="11"/>
          </p:nvPr>
        </p:nvSpPr>
        <p:spPr/>
        <p:txBody>
          <a:bodyPr/>
          <a:lstStyle/>
          <a:p>
            <a:r>
              <a:rPr lang="en-GB" smtClean="0">
                <a:solidFill>
                  <a:prstClr val="black">
                    <a:tint val="95000"/>
                  </a:prstClr>
                </a:solidFill>
              </a:rPr>
              <a:t>Exploring the Extraordinary 2015</a:t>
            </a:r>
            <a:endParaRPr lang="en-GB" dirty="0">
              <a:solidFill>
                <a:prstClr val="black">
                  <a:tint val="95000"/>
                </a:prstClr>
              </a:solidFill>
            </a:endParaRPr>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10</a:t>
            </a:fld>
            <a:endParaRPr lang="en-GB">
              <a:solidFill>
                <a:prstClr val="black">
                  <a:tint val="95000"/>
                </a:prstClr>
              </a:solidFill>
            </a:endParaRPr>
          </a:p>
        </p:txBody>
      </p:sp>
    </p:spTree>
    <p:extLst>
      <p:ext uri="{BB962C8B-B14F-4D97-AF65-F5344CB8AC3E}">
        <p14:creationId xmlns:p14="http://schemas.microsoft.com/office/powerpoint/2010/main" val="91224129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Positive &amp; Negative Dimensions </a:t>
            </a:r>
            <a:endParaRPr lang="en-GB" sz="3600" dirty="0"/>
          </a:p>
        </p:txBody>
      </p:sp>
      <p:sp>
        <p:nvSpPr>
          <p:cNvPr id="3" name="Content Placeholder 2"/>
          <p:cNvSpPr>
            <a:spLocks noGrp="1"/>
          </p:cNvSpPr>
          <p:nvPr>
            <p:ph idx="1"/>
          </p:nvPr>
        </p:nvSpPr>
        <p:spPr/>
        <p:txBody>
          <a:bodyPr>
            <a:normAutofit fontScale="77500" lnSpcReduction="20000"/>
          </a:bodyPr>
          <a:lstStyle/>
          <a:p>
            <a:pPr marL="68580" indent="0">
              <a:buNone/>
            </a:pPr>
            <a:r>
              <a:rPr lang="en-GB" dirty="0"/>
              <a:t>In a study to compare twenty four Brazilian Spiritist mediums </a:t>
            </a:r>
            <a:r>
              <a:rPr lang="en-GB" dirty="0" smtClean="0"/>
              <a:t>with North </a:t>
            </a:r>
            <a:r>
              <a:rPr lang="en-GB" dirty="0"/>
              <a:t>American dissociative identity disorder (DID) patients, </a:t>
            </a:r>
            <a:r>
              <a:rPr lang="en-GB" dirty="0" smtClean="0"/>
              <a:t>Moreira-Almeida </a:t>
            </a:r>
            <a:r>
              <a:rPr lang="en-GB" dirty="0"/>
              <a:t>et al (2008) found that in comparison with DID patients </a:t>
            </a:r>
            <a:r>
              <a:rPr lang="en-GB" dirty="0" smtClean="0"/>
              <a:t>the mediums </a:t>
            </a:r>
            <a:r>
              <a:rPr lang="en-GB" dirty="0"/>
              <a:t>differed in having better social adjustment, lower prevalence </a:t>
            </a:r>
            <a:r>
              <a:rPr lang="en-GB" dirty="0" smtClean="0"/>
              <a:t>of mental </a:t>
            </a:r>
            <a:r>
              <a:rPr lang="en-GB" dirty="0"/>
              <a:t>disorders, lower use of mental health services, no use </a:t>
            </a:r>
            <a:r>
              <a:rPr lang="en-GB" dirty="0" smtClean="0"/>
              <a:t>of antipsychotics</a:t>
            </a:r>
            <a:r>
              <a:rPr lang="en-GB" dirty="0"/>
              <a:t>, and lower prevalence of histories of physical or </a:t>
            </a:r>
            <a:r>
              <a:rPr lang="en-GB" dirty="0" smtClean="0"/>
              <a:t>childhood sexual </a:t>
            </a:r>
            <a:r>
              <a:rPr lang="en-GB" dirty="0"/>
              <a:t>abuse, sleepwalking, secondary features of DID, and symptoms </a:t>
            </a:r>
            <a:r>
              <a:rPr lang="en-GB" dirty="0" smtClean="0"/>
              <a:t>of borderline personality. Thus</a:t>
            </a:r>
            <a:r>
              <a:rPr lang="en-GB" dirty="0"/>
              <a:t>, mediumship differed from DID in having better mental </a:t>
            </a:r>
            <a:r>
              <a:rPr lang="en-GB" dirty="0" smtClean="0"/>
              <a:t>health and </a:t>
            </a:r>
            <a:r>
              <a:rPr lang="en-GB" dirty="0"/>
              <a:t>social adjustment, and a different clinical profile. </a:t>
            </a:r>
            <a:endParaRPr lang="en-GB" dirty="0" smtClean="0"/>
          </a:p>
          <a:p>
            <a:pPr marL="68580" indent="0">
              <a:buNone/>
            </a:pPr>
            <a:r>
              <a:rPr lang="en-GB" dirty="0" smtClean="0"/>
              <a:t>Similarly</a:t>
            </a:r>
            <a:r>
              <a:rPr lang="en-GB" dirty="0"/>
              <a:t>, </a:t>
            </a:r>
            <a:r>
              <a:rPr lang="en-GB" dirty="0" err="1"/>
              <a:t>Kua</a:t>
            </a:r>
            <a:r>
              <a:rPr lang="en-GB" dirty="0"/>
              <a:t> et </a:t>
            </a:r>
            <a:r>
              <a:rPr lang="en-GB" dirty="0" smtClean="0"/>
              <a:t>al (1986</a:t>
            </a:r>
            <a:r>
              <a:rPr lang="en-GB" dirty="0"/>
              <a:t>) analysed 36 young men with possession-trance syndrome. </a:t>
            </a:r>
            <a:r>
              <a:rPr lang="en-GB" dirty="0" smtClean="0"/>
              <a:t>At follow-up </a:t>
            </a:r>
            <a:r>
              <a:rPr lang="en-GB" dirty="0"/>
              <a:t>four to five years later, none of the 26 who could be </a:t>
            </a:r>
            <a:r>
              <a:rPr lang="en-GB" dirty="0" smtClean="0"/>
              <a:t>contacted showed </a:t>
            </a:r>
            <a:r>
              <a:rPr lang="en-GB" dirty="0"/>
              <a:t>any evidence of mental illness.</a:t>
            </a:r>
          </a:p>
        </p:txBody>
      </p:sp>
      <p:sp>
        <p:nvSpPr>
          <p:cNvPr id="4" name="Footer Placeholder 3"/>
          <p:cNvSpPr>
            <a:spLocks noGrp="1"/>
          </p:cNvSpPr>
          <p:nvPr>
            <p:ph type="ftr" sz="quarter" idx="11"/>
          </p:nvPr>
        </p:nvSpPr>
        <p:spPr/>
        <p:txBody>
          <a:bodyPr/>
          <a:lstStyle/>
          <a:p>
            <a:r>
              <a:rPr lang="en-GB" smtClean="0">
                <a:solidFill>
                  <a:prstClr val="black">
                    <a:tint val="95000"/>
                  </a:prstClr>
                </a:solidFill>
              </a:rPr>
              <a:t>Exploring the Extraordinary 2015</a:t>
            </a:r>
            <a:endParaRPr lang="en-GB" dirty="0">
              <a:solidFill>
                <a:prstClr val="black">
                  <a:tint val="95000"/>
                </a:prstClr>
              </a:solidFill>
            </a:endParaRPr>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11</a:t>
            </a:fld>
            <a:endParaRPr lang="en-GB">
              <a:solidFill>
                <a:prstClr val="black">
                  <a:tint val="95000"/>
                </a:prstClr>
              </a:solidFill>
            </a:endParaRPr>
          </a:p>
        </p:txBody>
      </p:sp>
    </p:spTree>
    <p:extLst>
      <p:ext uri="{BB962C8B-B14F-4D97-AF65-F5344CB8AC3E}">
        <p14:creationId xmlns:p14="http://schemas.microsoft.com/office/powerpoint/2010/main" val="27875075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Vulnerability Model</a:t>
            </a:r>
            <a:endParaRPr lang="en-GB" dirty="0"/>
          </a:p>
        </p:txBody>
      </p:sp>
      <p:pic>
        <p:nvPicPr>
          <p:cNvPr id="4" name="Snagit_PPT2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8800"/>
            <a:ext cx="9144000" cy="4712822"/>
          </a:xfrm>
          <a:prstGeom prst="rect">
            <a:avLst/>
          </a:prstGeom>
        </p:spPr>
      </p:pic>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12</a:t>
            </a:fld>
            <a:endParaRPr lang="en-GB">
              <a:solidFill>
                <a:prstClr val="black">
                  <a:tint val="95000"/>
                </a:prstClr>
              </a:solidFill>
            </a:endParaRPr>
          </a:p>
        </p:txBody>
      </p:sp>
      <p:sp>
        <p:nvSpPr>
          <p:cNvPr id="3" name="Footer Placeholder 2"/>
          <p:cNvSpPr>
            <a:spLocks noGrp="1"/>
          </p:cNvSpPr>
          <p:nvPr>
            <p:ph type="ftr" sz="quarter" idx="11"/>
          </p:nvPr>
        </p:nvSpPr>
        <p:spPr/>
        <p:txBody>
          <a:bodyPr/>
          <a:lstStyle/>
          <a:p>
            <a:pPr algn="ctr"/>
            <a:r>
              <a:rPr lang="en-GB" dirty="0" smtClean="0">
                <a:solidFill>
                  <a:prstClr val="black">
                    <a:tint val="95000"/>
                  </a:prstClr>
                </a:solidFill>
              </a:rPr>
              <a:t>Exploring the Extraordinary 2015</a:t>
            </a:r>
            <a:endParaRPr lang="en-GB" dirty="0">
              <a:solidFill>
                <a:prstClr val="black">
                  <a:tint val="95000"/>
                </a:prstClr>
              </a:solidFill>
            </a:endParaRPr>
          </a:p>
        </p:txBody>
      </p:sp>
    </p:spTree>
    <p:extLst>
      <p:ext uri="{BB962C8B-B14F-4D97-AF65-F5344CB8AC3E}">
        <p14:creationId xmlns:p14="http://schemas.microsoft.com/office/powerpoint/2010/main" val="4235059999"/>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Continuum of Spiritual </a:t>
            </a:r>
            <a:r>
              <a:rPr lang="en-GB" dirty="0"/>
              <a:t>E</a:t>
            </a:r>
            <a:r>
              <a:rPr lang="en-GB" dirty="0" smtClean="0"/>
              <a:t>xperience</a:t>
            </a:r>
            <a:endParaRPr lang="en-GB" dirty="0"/>
          </a:p>
        </p:txBody>
      </p:sp>
      <p:sp>
        <p:nvSpPr>
          <p:cNvPr id="3" name="Content Placeholder 2"/>
          <p:cNvSpPr>
            <a:spLocks noGrp="1"/>
          </p:cNvSpPr>
          <p:nvPr>
            <p:ph sz="half" idx="1"/>
          </p:nvPr>
        </p:nvSpPr>
        <p:spPr/>
        <p:txBody>
          <a:bodyPr/>
          <a:lstStyle/>
          <a:p>
            <a:r>
              <a:rPr lang="en-GB" dirty="0" smtClean="0"/>
              <a:t>All human experiences exist on a continuum in the evolution of consciousness.</a:t>
            </a:r>
          </a:p>
          <a:p>
            <a:r>
              <a:rPr lang="en-GB" dirty="0" smtClean="0"/>
              <a:t>Nothing is ‘super’ natural, all is natural.</a:t>
            </a:r>
          </a:p>
          <a:p>
            <a:r>
              <a:rPr lang="en-GB" dirty="0" smtClean="0"/>
              <a:t>Nothing is ‘para’ normal, all is normal.</a:t>
            </a:r>
            <a:endParaRPr lang="en-GB"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03172" y="2852936"/>
            <a:ext cx="4737949" cy="2376264"/>
          </a:xfrm>
        </p:spPr>
      </p:pic>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13</a:t>
            </a:fld>
            <a:endParaRPr lang="en-GB">
              <a:solidFill>
                <a:prstClr val="black">
                  <a:tint val="95000"/>
                </a:prstClr>
              </a:solidFill>
            </a:endParaRPr>
          </a:p>
        </p:txBody>
      </p:sp>
      <p:sp>
        <p:nvSpPr>
          <p:cNvPr id="4" name="Footer Placeholder 3"/>
          <p:cNvSpPr>
            <a:spLocks noGrp="1"/>
          </p:cNvSpPr>
          <p:nvPr>
            <p:ph type="ftr" sz="quarter" idx="11"/>
          </p:nvPr>
        </p:nvSpPr>
        <p:spPr/>
        <p:txBody>
          <a:bodyPr/>
          <a:lstStyle/>
          <a:p>
            <a:pPr algn="ctr"/>
            <a:r>
              <a:rPr lang="en-GB" smtClean="0">
                <a:solidFill>
                  <a:prstClr val="black">
                    <a:tint val="95000"/>
                  </a:prstClr>
                </a:solidFill>
              </a:rPr>
              <a:t>Exploring the Extraordinary 2015</a:t>
            </a:r>
            <a:endParaRPr lang="en-GB" dirty="0">
              <a:solidFill>
                <a:prstClr val="black">
                  <a:tint val="95000"/>
                </a:prstClr>
              </a:solidFill>
            </a:endParaRPr>
          </a:p>
        </p:txBody>
      </p:sp>
    </p:spTree>
    <p:extLst>
      <p:ext uri="{BB962C8B-B14F-4D97-AF65-F5344CB8AC3E}">
        <p14:creationId xmlns:p14="http://schemas.microsoft.com/office/powerpoint/2010/main" val="2500362800"/>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Recent Research </a:t>
            </a:r>
            <a:endParaRPr lang="en-GB" sz="3600" dirty="0"/>
          </a:p>
        </p:txBody>
      </p:sp>
      <p:sp>
        <p:nvSpPr>
          <p:cNvPr id="3" name="Content Placeholder 2"/>
          <p:cNvSpPr>
            <a:spLocks noGrp="1"/>
          </p:cNvSpPr>
          <p:nvPr>
            <p:ph idx="1"/>
          </p:nvPr>
        </p:nvSpPr>
        <p:spPr/>
        <p:txBody>
          <a:bodyPr>
            <a:normAutofit lnSpcReduction="10000"/>
          </a:bodyPr>
          <a:lstStyle/>
          <a:p>
            <a:r>
              <a:rPr lang="en-GB" dirty="0"/>
              <a:t>In their systematic review of papers indexed on the Medline </a:t>
            </a:r>
            <a:r>
              <a:rPr lang="en-GB" dirty="0" smtClean="0"/>
              <a:t>database on </a:t>
            </a:r>
            <a:r>
              <a:rPr lang="en-GB" dirty="0"/>
              <a:t>complementary Spiritist therapy, </a:t>
            </a:r>
            <a:r>
              <a:rPr lang="en-GB" dirty="0" err="1"/>
              <a:t>Lucchetti</a:t>
            </a:r>
            <a:r>
              <a:rPr lang="en-GB" dirty="0"/>
              <a:t> et al (2011) conducted </a:t>
            </a:r>
            <a:r>
              <a:rPr lang="en-GB" dirty="0" smtClean="0"/>
              <a:t>a meta-analysis </a:t>
            </a:r>
            <a:r>
              <a:rPr lang="en-GB" dirty="0"/>
              <a:t>of Spiritist methods of healing which included </a:t>
            </a:r>
            <a:r>
              <a:rPr lang="en-GB" dirty="0" smtClean="0"/>
              <a:t>dis-obsession (Spirit </a:t>
            </a:r>
            <a:r>
              <a:rPr lang="en-GB" dirty="0"/>
              <a:t>Release Therapy). Of the 49 studies found that were </a:t>
            </a:r>
            <a:r>
              <a:rPr lang="en-GB" dirty="0" smtClean="0"/>
              <a:t>concerned with </a:t>
            </a:r>
            <a:r>
              <a:rPr lang="en-GB" dirty="0"/>
              <a:t>dis-obsession, none were included in the meta-analysis due </a:t>
            </a:r>
            <a:r>
              <a:rPr lang="en-GB" dirty="0" smtClean="0"/>
              <a:t>to methodological </a:t>
            </a:r>
            <a:r>
              <a:rPr lang="en-GB" dirty="0"/>
              <a:t>problems in their design and their inconclusive results.</a:t>
            </a:r>
          </a:p>
        </p:txBody>
      </p:sp>
      <p:sp>
        <p:nvSpPr>
          <p:cNvPr id="4" name="Footer Placeholder 3"/>
          <p:cNvSpPr>
            <a:spLocks noGrp="1"/>
          </p:cNvSpPr>
          <p:nvPr>
            <p:ph type="ftr" sz="quarter" idx="11"/>
          </p:nvPr>
        </p:nvSpPr>
        <p:spPr/>
        <p:txBody>
          <a:bodyPr/>
          <a:lstStyle/>
          <a:p>
            <a:r>
              <a:rPr lang="en-GB" smtClean="0">
                <a:solidFill>
                  <a:prstClr val="black">
                    <a:tint val="95000"/>
                  </a:prstClr>
                </a:solidFill>
              </a:rPr>
              <a:t>Exploring the Extraordinary 2015</a:t>
            </a:r>
            <a:endParaRPr lang="en-GB" dirty="0">
              <a:solidFill>
                <a:prstClr val="black">
                  <a:tint val="95000"/>
                </a:prstClr>
              </a:solidFill>
            </a:endParaRPr>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14</a:t>
            </a:fld>
            <a:endParaRPr lang="en-GB">
              <a:solidFill>
                <a:prstClr val="black">
                  <a:tint val="95000"/>
                </a:prstClr>
              </a:solidFill>
            </a:endParaRPr>
          </a:p>
        </p:txBody>
      </p:sp>
    </p:spTree>
    <p:extLst>
      <p:ext uri="{BB962C8B-B14F-4D97-AF65-F5344CB8AC3E}">
        <p14:creationId xmlns:p14="http://schemas.microsoft.com/office/powerpoint/2010/main" val="151613767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Conferences</a:t>
            </a:r>
            <a:endParaRPr lang="en-GB" dirty="0"/>
          </a:p>
        </p:txBody>
      </p:sp>
      <p:pic>
        <p:nvPicPr>
          <p:cNvPr id="6" name="Content Placeholder 5"/>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870372" y="1770063"/>
            <a:ext cx="3228131" cy="4525962"/>
          </a:xfrm>
        </p:spPr>
      </p:pic>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130741" y="1770063"/>
            <a:ext cx="3089393" cy="4525962"/>
          </a:xfrm>
        </p:spPr>
      </p:pic>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15</a:t>
            </a:fld>
            <a:endParaRPr lang="en-GB">
              <a:solidFill>
                <a:prstClr val="black">
                  <a:tint val="95000"/>
                </a:prstClr>
              </a:solidFill>
            </a:endParaRPr>
          </a:p>
        </p:txBody>
      </p:sp>
      <p:sp>
        <p:nvSpPr>
          <p:cNvPr id="8" name="Footer Placeholder 7"/>
          <p:cNvSpPr>
            <a:spLocks noGrp="1"/>
          </p:cNvSpPr>
          <p:nvPr>
            <p:ph type="ftr" sz="quarter" idx="11"/>
          </p:nvPr>
        </p:nvSpPr>
        <p:spPr/>
        <p:txBody>
          <a:bodyPr/>
          <a:lstStyle/>
          <a:p>
            <a:pPr algn="ctr"/>
            <a:r>
              <a:rPr lang="en-GB" smtClean="0">
                <a:solidFill>
                  <a:prstClr val="black">
                    <a:tint val="95000"/>
                  </a:prstClr>
                </a:solidFill>
              </a:rPr>
              <a:t>Exploring the Extraordinary 2015</a:t>
            </a:r>
            <a:endParaRPr lang="en-GB" dirty="0">
              <a:solidFill>
                <a:prstClr val="black">
                  <a:tint val="95000"/>
                </a:prstClr>
              </a:solidFill>
            </a:endParaRPr>
          </a:p>
        </p:txBody>
      </p:sp>
    </p:spTree>
    <p:extLst>
      <p:ext uri="{BB962C8B-B14F-4D97-AF65-F5344CB8AC3E}">
        <p14:creationId xmlns:p14="http://schemas.microsoft.com/office/powerpoint/2010/main" val="3810376969"/>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Research Proposals</a:t>
            </a:r>
            <a:endParaRPr lang="en-GB" dirty="0"/>
          </a:p>
        </p:txBody>
      </p:sp>
      <p:sp>
        <p:nvSpPr>
          <p:cNvPr id="3" name="Content Placeholder 2"/>
          <p:cNvSpPr>
            <a:spLocks noGrp="1"/>
          </p:cNvSpPr>
          <p:nvPr>
            <p:ph idx="1"/>
          </p:nvPr>
        </p:nvSpPr>
        <p:spPr/>
        <p:txBody>
          <a:bodyPr>
            <a:normAutofit lnSpcReduction="10000"/>
          </a:bodyPr>
          <a:lstStyle/>
          <a:p>
            <a:r>
              <a:rPr lang="en-GB" dirty="0" smtClean="0"/>
              <a:t>Efficacy of clairvoyant / telepathic diagnosis</a:t>
            </a:r>
          </a:p>
          <a:p>
            <a:r>
              <a:rPr lang="en-GB" dirty="0" smtClean="0"/>
              <a:t>Adjunctive treatments for chronic psychological conditions such as:</a:t>
            </a:r>
          </a:p>
          <a:p>
            <a:r>
              <a:rPr lang="en-GB" dirty="0" smtClean="0"/>
              <a:t>Domestic violence &amp; sexual abuse</a:t>
            </a:r>
          </a:p>
          <a:p>
            <a:r>
              <a:rPr lang="en-GB" dirty="0" smtClean="0"/>
              <a:t>Paedophilia</a:t>
            </a:r>
          </a:p>
          <a:p>
            <a:r>
              <a:rPr lang="en-GB" dirty="0" smtClean="0"/>
              <a:t>Tourette’s syndrome</a:t>
            </a:r>
          </a:p>
          <a:p>
            <a:r>
              <a:rPr lang="en-GB" dirty="0" smtClean="0"/>
              <a:t>DID and Schizophrenia </a:t>
            </a:r>
          </a:p>
          <a:p>
            <a:r>
              <a:rPr lang="en-GB" dirty="0" smtClean="0"/>
              <a:t>Command hallucinations</a:t>
            </a:r>
          </a:p>
          <a:p>
            <a:r>
              <a:rPr lang="en-GB" dirty="0" smtClean="0"/>
              <a:t>Addictions</a:t>
            </a:r>
            <a:endParaRPr lang="en-GB" dirty="0"/>
          </a:p>
        </p:txBody>
      </p:sp>
      <p:sp>
        <p:nvSpPr>
          <p:cNvPr id="4" name="Footer Placeholder 3"/>
          <p:cNvSpPr>
            <a:spLocks noGrp="1"/>
          </p:cNvSpPr>
          <p:nvPr>
            <p:ph type="ftr" sz="quarter" idx="11"/>
          </p:nvPr>
        </p:nvSpPr>
        <p:spPr/>
        <p:txBody>
          <a:bodyPr/>
          <a:lstStyle/>
          <a:p>
            <a:pPr algn="ctr"/>
            <a:r>
              <a:rPr lang="en-GB" smtClean="0"/>
              <a:t>Exploring the Extraordinary 2015</a:t>
            </a:r>
            <a:endParaRPr lang="en-GB" dirty="0"/>
          </a:p>
        </p:txBody>
      </p:sp>
      <p:sp>
        <p:nvSpPr>
          <p:cNvPr id="5" name="Slide Number Placeholder 4"/>
          <p:cNvSpPr>
            <a:spLocks noGrp="1"/>
          </p:cNvSpPr>
          <p:nvPr>
            <p:ph type="sldNum" sz="quarter" idx="12"/>
          </p:nvPr>
        </p:nvSpPr>
        <p:spPr/>
        <p:txBody>
          <a:bodyPr/>
          <a:lstStyle/>
          <a:p>
            <a:fld id="{9AB12E4D-C818-4804-BA21-8CE1F92DBD26}" type="slidenum">
              <a:rPr lang="en-GB" smtClean="0"/>
              <a:pPr/>
              <a:t>16</a:t>
            </a:fld>
            <a:endParaRPr lang="en-GB"/>
          </a:p>
        </p:txBody>
      </p:sp>
    </p:spTree>
    <p:extLst>
      <p:ext uri="{BB962C8B-B14F-4D97-AF65-F5344CB8AC3E}">
        <p14:creationId xmlns:p14="http://schemas.microsoft.com/office/powerpoint/2010/main" val="2787660299"/>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 Question</a:t>
            </a:r>
            <a:endParaRPr lang="en-GB" dirty="0"/>
          </a:p>
        </p:txBody>
      </p:sp>
      <p:sp>
        <p:nvSpPr>
          <p:cNvPr id="3" name="Content Placeholder 2"/>
          <p:cNvSpPr>
            <a:spLocks noGrp="1"/>
          </p:cNvSpPr>
          <p:nvPr>
            <p:ph idx="1"/>
          </p:nvPr>
        </p:nvSpPr>
        <p:spPr/>
        <p:txBody>
          <a:bodyPr/>
          <a:lstStyle/>
          <a:p>
            <a:r>
              <a:rPr lang="en-GB" dirty="0" smtClean="0"/>
              <a:t>Who will accept the challenge?</a:t>
            </a:r>
          </a:p>
          <a:p>
            <a:endParaRPr lang="en-GB" dirty="0"/>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17</a:t>
            </a:fld>
            <a:endParaRPr lang="en-GB">
              <a:solidFill>
                <a:prstClr val="black">
                  <a:tint val="95000"/>
                </a:prstClr>
              </a:solidFill>
            </a:endParaRPr>
          </a:p>
        </p:txBody>
      </p:sp>
      <p:sp>
        <p:nvSpPr>
          <p:cNvPr id="4" name="Footer Placeholder 3"/>
          <p:cNvSpPr>
            <a:spLocks noGrp="1"/>
          </p:cNvSpPr>
          <p:nvPr>
            <p:ph type="ftr" sz="quarter" idx="11"/>
          </p:nvPr>
        </p:nvSpPr>
        <p:spPr/>
        <p:txBody>
          <a:bodyPr/>
          <a:lstStyle/>
          <a:p>
            <a:pPr algn="ctr"/>
            <a:r>
              <a:rPr lang="en-GB" smtClean="0">
                <a:solidFill>
                  <a:prstClr val="black">
                    <a:tint val="95000"/>
                  </a:prstClr>
                </a:solidFill>
              </a:rPr>
              <a:t>Exploring the Extraordinary 2015</a:t>
            </a:r>
            <a:endParaRPr lang="en-GB" dirty="0">
              <a:solidFill>
                <a:prstClr val="black">
                  <a:tint val="95000"/>
                </a:prstClr>
              </a:solidFill>
            </a:endParaRPr>
          </a:p>
        </p:txBody>
      </p:sp>
    </p:spTree>
    <p:extLst>
      <p:ext uri="{BB962C8B-B14F-4D97-AF65-F5344CB8AC3E}">
        <p14:creationId xmlns:p14="http://schemas.microsoft.com/office/powerpoint/2010/main" val="326235873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A Scientific framework to accommodate all spiritual phenomena</a:t>
            </a:r>
            <a:endParaRPr lang="en-GB" sz="3200"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00531" y="1784350"/>
            <a:ext cx="3000138" cy="4572000"/>
          </a:xfrm>
        </p:spPr>
      </p:pic>
      <p:sp>
        <p:nvSpPr>
          <p:cNvPr id="4" name="Footer Placeholder 3"/>
          <p:cNvSpPr>
            <a:spLocks noGrp="1"/>
          </p:cNvSpPr>
          <p:nvPr>
            <p:ph type="ftr" sz="quarter" idx="11"/>
          </p:nvPr>
        </p:nvSpPr>
        <p:spPr/>
        <p:txBody>
          <a:bodyPr/>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18</a:t>
            </a:fld>
            <a:endParaRPr lang="en-GB">
              <a:solidFill>
                <a:prstClr val="black">
                  <a:tint val="95000"/>
                </a:prstClr>
              </a:solidFill>
            </a:endParaRPr>
          </a:p>
        </p:txBody>
      </p:sp>
    </p:spTree>
    <p:extLst>
      <p:ext uri="{BB962C8B-B14F-4D97-AF65-F5344CB8AC3E}">
        <p14:creationId xmlns:p14="http://schemas.microsoft.com/office/powerpoint/2010/main" val="330010184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 for listening</a:t>
            </a:r>
            <a:endParaRPr lang="en-GB" dirty="0"/>
          </a:p>
        </p:txBody>
      </p:sp>
      <p:sp>
        <p:nvSpPr>
          <p:cNvPr id="3" name="Content Placeholder 2"/>
          <p:cNvSpPr>
            <a:spLocks noGrp="1"/>
          </p:cNvSpPr>
          <p:nvPr>
            <p:ph idx="1"/>
          </p:nvPr>
        </p:nvSpPr>
        <p:spPr/>
        <p:txBody>
          <a:bodyPr>
            <a:normAutofit fontScale="40000" lnSpcReduction="20000"/>
          </a:bodyPr>
          <a:lstStyle/>
          <a:p>
            <a:r>
              <a:rPr lang="en-GB" dirty="0" smtClean="0"/>
              <a:t>Any questions?</a:t>
            </a:r>
          </a:p>
          <a:p>
            <a:endParaRPr lang="en-GB" dirty="0"/>
          </a:p>
          <a:p>
            <a:pPr marL="68580" indent="0" algn="ctr">
              <a:buNone/>
            </a:pPr>
            <a:r>
              <a:rPr lang="en-GB" sz="3600" b="1" dirty="0" smtClean="0"/>
              <a:t>References</a:t>
            </a:r>
          </a:p>
          <a:p>
            <a:r>
              <a:rPr lang="en-GB" dirty="0" err="1"/>
              <a:t>Bragdon</a:t>
            </a:r>
            <a:r>
              <a:rPr lang="en-GB" dirty="0"/>
              <a:t>, E. (2012) Spiritism and Mental </a:t>
            </a:r>
            <a:r>
              <a:rPr lang="en-GB" dirty="0" smtClean="0"/>
              <a:t>Health. London:  Jessica Kingsley Publishers</a:t>
            </a:r>
          </a:p>
          <a:p>
            <a:r>
              <a:rPr lang="en-GB" dirty="0" smtClean="0"/>
              <a:t>Fiore, E. (1987) The Unquiet Dead. New York: Ballantine Books</a:t>
            </a:r>
          </a:p>
          <a:p>
            <a:r>
              <a:rPr lang="en-GB" dirty="0"/>
              <a:t>Mental Health Foundation (2007)  Fundamental Facts. London: Mental Health </a:t>
            </a:r>
            <a:r>
              <a:rPr lang="en-GB" dirty="0" smtClean="0"/>
              <a:t>Foundation</a:t>
            </a:r>
          </a:p>
          <a:p>
            <a:r>
              <a:rPr lang="en-GB" dirty="0" smtClean="0"/>
              <a:t>Modi, S. (2000) Remarkable Healings. Charlottesville: Hampton Roads Publishing</a:t>
            </a:r>
          </a:p>
          <a:p>
            <a:r>
              <a:rPr lang="en-GB" dirty="0" smtClean="0"/>
              <a:t>Moreira-Almeida &amp; Santos (2012) Exploring Frontiers of the Mind-Brain Relationship</a:t>
            </a:r>
          </a:p>
          <a:p>
            <a:r>
              <a:rPr lang="en-GB" dirty="0" smtClean="0"/>
              <a:t>Myers, F. (1903) </a:t>
            </a:r>
            <a:r>
              <a:rPr lang="en-GB" dirty="0" err="1" smtClean="0"/>
              <a:t>Humen</a:t>
            </a:r>
            <a:r>
              <a:rPr lang="en-GB" dirty="0" smtClean="0"/>
              <a:t> Personality and its Survival of Bodily Death. New York: Longmans, Green &amp; Co</a:t>
            </a:r>
          </a:p>
          <a:p>
            <a:r>
              <a:rPr lang="en-GB" dirty="0" smtClean="0"/>
              <a:t>Palmer, T. (2015) The Science of Spirit Possession  - 2</a:t>
            </a:r>
            <a:r>
              <a:rPr lang="en-GB" baseline="30000" dirty="0" smtClean="0"/>
              <a:t>nd</a:t>
            </a:r>
            <a:r>
              <a:rPr lang="en-GB" dirty="0" smtClean="0"/>
              <a:t> edition. Newcastle-upon-Tyne: Cambridge Scholars Publishing</a:t>
            </a:r>
          </a:p>
          <a:p>
            <a:r>
              <a:rPr lang="en-GB" dirty="0"/>
              <a:t>Royal College of Psychiatrists </a:t>
            </a:r>
            <a:r>
              <a:rPr lang="en-GB" dirty="0" smtClean="0"/>
              <a:t>(</a:t>
            </a:r>
            <a:r>
              <a:rPr lang="en-GB" dirty="0"/>
              <a:t>2012). </a:t>
            </a:r>
            <a:r>
              <a:rPr lang="en-GB" dirty="0" smtClean="0"/>
              <a:t>Report </a:t>
            </a:r>
            <a:r>
              <a:rPr lang="en-GB" dirty="0"/>
              <a:t>of the National Audit </a:t>
            </a:r>
            <a:r>
              <a:rPr lang="en-GB" dirty="0" smtClean="0"/>
              <a:t> of </a:t>
            </a:r>
            <a:r>
              <a:rPr lang="en-GB" dirty="0"/>
              <a:t>Schizophrenia (NAS)  </a:t>
            </a:r>
            <a:r>
              <a:rPr lang="en-GB" dirty="0" smtClean="0"/>
              <a:t>London</a:t>
            </a:r>
            <a:r>
              <a:rPr lang="en-GB" dirty="0"/>
              <a:t>: </a:t>
            </a:r>
            <a:r>
              <a:rPr lang="en-GB" dirty="0" smtClean="0"/>
              <a:t> Healthcare </a:t>
            </a:r>
            <a:r>
              <a:rPr lang="en-GB" dirty="0"/>
              <a:t>Quality Improvement Partnership. </a:t>
            </a:r>
          </a:p>
          <a:p>
            <a:endParaRPr lang="en-GB" dirty="0"/>
          </a:p>
          <a:p>
            <a:pPr marL="68580" indent="0">
              <a:buNone/>
            </a:pPr>
            <a:endParaRPr lang="en-GB" dirty="0" smtClean="0"/>
          </a:p>
          <a:p>
            <a:r>
              <a:rPr lang="en-GB" dirty="0" smtClean="0">
                <a:hlinkClick r:id="rId2"/>
              </a:rPr>
              <a:t>www.tjpalmer.org</a:t>
            </a:r>
            <a:endParaRPr lang="en-GB" dirty="0" smtClean="0"/>
          </a:p>
          <a:p>
            <a:endParaRPr lang="en-GB" dirty="0"/>
          </a:p>
          <a:p>
            <a:r>
              <a:rPr lang="en-GB" dirty="0" smtClean="0">
                <a:hlinkClick r:id="rId3"/>
              </a:rPr>
              <a:t>palmert55@gmail.com</a:t>
            </a:r>
            <a:endParaRPr lang="en-GB" dirty="0" smtClean="0"/>
          </a:p>
          <a:p>
            <a:endParaRPr lang="en-GB" dirty="0"/>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19</a:t>
            </a:fld>
            <a:endParaRPr lang="en-GB">
              <a:solidFill>
                <a:prstClr val="black">
                  <a:tint val="95000"/>
                </a:prstClr>
              </a:solidFill>
            </a:endParaRPr>
          </a:p>
        </p:txBody>
      </p:sp>
      <p:sp>
        <p:nvSpPr>
          <p:cNvPr id="4" name="Footer Placeholder 3"/>
          <p:cNvSpPr>
            <a:spLocks noGrp="1"/>
          </p:cNvSpPr>
          <p:nvPr>
            <p:ph type="ftr" sz="quarter" idx="11"/>
          </p:nvPr>
        </p:nvSpPr>
        <p:spPr/>
        <p:txBody>
          <a:bodyPr/>
          <a:lstStyle/>
          <a:p>
            <a:pPr algn="ctr"/>
            <a:r>
              <a:rPr lang="en-GB" smtClean="0">
                <a:solidFill>
                  <a:prstClr val="black">
                    <a:tint val="95000"/>
                  </a:prstClr>
                </a:solidFill>
              </a:rPr>
              <a:t>Exploring the Extraordinary 2015</a:t>
            </a:r>
            <a:endParaRPr lang="en-GB" dirty="0">
              <a:solidFill>
                <a:prstClr val="black">
                  <a:tint val="95000"/>
                </a:prstClr>
              </a:solidFill>
            </a:endParaRPr>
          </a:p>
        </p:txBody>
      </p:sp>
    </p:spTree>
    <p:extLst>
      <p:ext uri="{BB962C8B-B14F-4D97-AF65-F5344CB8AC3E}">
        <p14:creationId xmlns:p14="http://schemas.microsoft.com/office/powerpoint/2010/main" val="582426495"/>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Connecting the Probes</a:t>
            </a:r>
            <a:endParaRPr lang="en-GB" dirty="0"/>
          </a:p>
        </p:txBody>
      </p:sp>
      <p:sp>
        <p:nvSpPr>
          <p:cNvPr id="3" name="Content Placeholder 2"/>
          <p:cNvSpPr>
            <a:spLocks noGrp="1"/>
          </p:cNvSpPr>
          <p:nvPr>
            <p:ph idx="1"/>
          </p:nvPr>
        </p:nvSpPr>
        <p:spPr/>
        <p:txBody>
          <a:bodyPr>
            <a:normAutofit fontScale="85000" lnSpcReduction="20000"/>
          </a:bodyPr>
          <a:lstStyle/>
          <a:p>
            <a:r>
              <a:rPr lang="en-GB" dirty="0"/>
              <a:t>The unfortunate consequence of such speciality barriers is that knowledge, instead of being pursued in depth and integrated in breadth, is pursued in depth in isolation. Rather than getting a continuous and coherent picture, we are getting fragments – remarkably detailed but isolated patterns. We are drilling holes in the wall of mystery that we call nature and reality on many locations, and we carry out delicate analyses on each of the sites. But it is only now that we are beginning to realise the need for connecting the probes with one another and gaining some coherent insight into what is there (Laszlo, </a:t>
            </a:r>
            <a:r>
              <a:rPr lang="en-GB" dirty="0" smtClean="0"/>
              <a:t>1996).</a:t>
            </a:r>
            <a:endParaRPr lang="en-GB" dirty="0"/>
          </a:p>
          <a:p>
            <a:endParaRPr lang="en-GB" dirty="0"/>
          </a:p>
        </p:txBody>
      </p:sp>
      <p:sp>
        <p:nvSpPr>
          <p:cNvPr id="4" name="Footer Placeholder 3"/>
          <p:cNvSpPr>
            <a:spLocks noGrp="1"/>
          </p:cNvSpPr>
          <p:nvPr>
            <p:ph type="ftr" sz="quarter" idx="11"/>
          </p:nvPr>
        </p:nvSpPr>
        <p:spPr/>
        <p:txBody>
          <a:bodyPr/>
          <a:lstStyle/>
          <a:p>
            <a:r>
              <a:rPr lang="en-GB" smtClean="0">
                <a:solidFill>
                  <a:prstClr val="black">
                    <a:tint val="95000"/>
                  </a:prstClr>
                </a:solidFill>
              </a:rPr>
              <a:t>Exploring the Extraordinary 2015</a:t>
            </a:r>
            <a:endParaRPr lang="en-GB">
              <a:solidFill>
                <a:prstClr val="black">
                  <a:tint val="95000"/>
                </a:prstClr>
              </a:solidFill>
            </a:endParaRPr>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2</a:t>
            </a:fld>
            <a:endParaRPr lang="en-GB">
              <a:solidFill>
                <a:prstClr val="black">
                  <a:tint val="95000"/>
                </a:prstClr>
              </a:solidFill>
            </a:endParaRPr>
          </a:p>
        </p:txBody>
      </p:sp>
    </p:spTree>
    <p:extLst>
      <p:ext uri="{BB962C8B-B14F-4D97-AF65-F5344CB8AC3E}">
        <p14:creationId xmlns:p14="http://schemas.microsoft.com/office/powerpoint/2010/main" val="141986506"/>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Fundamental Facts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Approximately </a:t>
            </a:r>
            <a:r>
              <a:rPr lang="en-GB" dirty="0"/>
              <a:t>220,000 people in England and Wales have a diagnosis of </a:t>
            </a:r>
            <a:r>
              <a:rPr lang="en-GB" dirty="0" smtClean="0"/>
              <a:t>schizophrenia. </a:t>
            </a:r>
            <a:r>
              <a:rPr lang="en-GB" dirty="0"/>
              <a:t>I</a:t>
            </a:r>
            <a:r>
              <a:rPr lang="en-GB" dirty="0" smtClean="0"/>
              <a:t>n </a:t>
            </a:r>
            <a:r>
              <a:rPr lang="en-GB" dirty="0"/>
              <a:t>2007 it accounted for approximately 30% of the total expenditure on adult mental health and social care services </a:t>
            </a:r>
            <a:r>
              <a:rPr lang="en-GB" dirty="0" smtClean="0"/>
              <a:t>(RCP, 2012)</a:t>
            </a:r>
          </a:p>
          <a:p>
            <a:r>
              <a:rPr lang="en-GB" dirty="0" smtClean="0"/>
              <a:t>In the UK 5.7 </a:t>
            </a:r>
            <a:r>
              <a:rPr lang="en-GB" dirty="0"/>
              <a:t>million prescriptions for anti-psychotic </a:t>
            </a:r>
            <a:r>
              <a:rPr lang="en-GB" dirty="0" smtClean="0"/>
              <a:t>medications were </a:t>
            </a:r>
            <a:r>
              <a:rPr lang="en-GB" dirty="0"/>
              <a:t>written in 2005 at a cost of £210.9 </a:t>
            </a:r>
            <a:r>
              <a:rPr lang="en-GB" dirty="0" smtClean="0"/>
              <a:t>million. A further </a:t>
            </a:r>
            <a:r>
              <a:rPr lang="en-GB" dirty="0"/>
              <a:t>163,600 long-acting anti-psychotic </a:t>
            </a:r>
            <a:r>
              <a:rPr lang="en-GB" dirty="0" smtClean="0"/>
              <a:t>injections were </a:t>
            </a:r>
            <a:r>
              <a:rPr lang="en-GB" dirty="0"/>
              <a:t>prescribed, costing £5.2 </a:t>
            </a:r>
            <a:r>
              <a:rPr lang="en-GB" dirty="0" smtClean="0"/>
              <a:t>million (MHF 2007)</a:t>
            </a:r>
          </a:p>
          <a:p>
            <a:r>
              <a:rPr lang="en-GB" dirty="0" smtClean="0"/>
              <a:t> </a:t>
            </a:r>
            <a:r>
              <a:rPr lang="en-GB" dirty="0"/>
              <a:t>Globally the value of psychotropic drugs  alone topped $40 billion in 2008 (</a:t>
            </a:r>
            <a:r>
              <a:rPr lang="en-GB" dirty="0" err="1"/>
              <a:t>Bragdon</a:t>
            </a:r>
            <a:r>
              <a:rPr lang="en-GB" dirty="0"/>
              <a:t>, 2012)</a:t>
            </a:r>
          </a:p>
          <a:p>
            <a:endParaRPr lang="en-GB" dirty="0"/>
          </a:p>
          <a:p>
            <a:endParaRPr lang="en-GB" dirty="0" smtClean="0"/>
          </a:p>
          <a:p>
            <a:endParaRPr lang="en-GB" dirty="0"/>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3</a:t>
            </a:fld>
            <a:endParaRPr lang="en-GB">
              <a:solidFill>
                <a:prstClr val="black">
                  <a:tint val="95000"/>
                </a:prstClr>
              </a:solidFill>
            </a:endParaRPr>
          </a:p>
        </p:txBody>
      </p:sp>
      <p:sp>
        <p:nvSpPr>
          <p:cNvPr id="4" name="Footer Placeholder 3"/>
          <p:cNvSpPr>
            <a:spLocks noGrp="1"/>
          </p:cNvSpPr>
          <p:nvPr>
            <p:ph type="ftr" sz="quarter" idx="11"/>
          </p:nvPr>
        </p:nvSpPr>
        <p:spPr/>
        <p:txBody>
          <a:bodyPr/>
          <a:lstStyle/>
          <a:p>
            <a:pPr algn="ctr"/>
            <a:r>
              <a:rPr lang="en-GB" smtClean="0">
                <a:solidFill>
                  <a:prstClr val="black">
                    <a:tint val="95000"/>
                  </a:prstClr>
                </a:solidFill>
              </a:rPr>
              <a:t>Exploring the Extraordinary 2015</a:t>
            </a:r>
            <a:endParaRPr lang="en-GB" dirty="0">
              <a:solidFill>
                <a:prstClr val="black">
                  <a:tint val="95000"/>
                </a:prstClr>
              </a:solidFill>
            </a:endParaRPr>
          </a:p>
        </p:txBody>
      </p:sp>
    </p:spTree>
    <p:extLst>
      <p:ext uri="{BB962C8B-B14F-4D97-AF65-F5344CB8AC3E}">
        <p14:creationId xmlns:p14="http://schemas.microsoft.com/office/powerpoint/2010/main" val="268357636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Frederic W.H. Myers 1843-1901</a:t>
            </a:r>
            <a:endParaRPr lang="en-GB" sz="3600" dirty="0"/>
          </a:p>
        </p:txBody>
      </p:sp>
      <p:pic>
        <p:nvPicPr>
          <p:cNvPr id="5" name="Picture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54534" y="1770063"/>
            <a:ext cx="3659807" cy="4525962"/>
          </a:xfrm>
        </p:spPr>
      </p:pic>
      <p:sp>
        <p:nvSpPr>
          <p:cNvPr id="3" name="Content Placeholder 2"/>
          <p:cNvSpPr>
            <a:spLocks noGrp="1"/>
          </p:cNvSpPr>
          <p:nvPr>
            <p:ph sz="half" idx="2"/>
          </p:nvPr>
        </p:nvSpPr>
        <p:spPr/>
        <p:txBody>
          <a:bodyPr>
            <a:normAutofit lnSpcReduction="10000"/>
          </a:bodyPr>
          <a:lstStyle/>
          <a:p>
            <a:r>
              <a:rPr lang="en-GB" dirty="0" smtClean="0"/>
              <a:t>In my view each man is essentially a spirit, controlling an organism which is itself a complex of lower and smaller selves. As you get into the profounder part of Man’s being, you get nearer to the source of his human vitality.</a:t>
            </a:r>
            <a:endParaRPr lang="en-GB" dirty="0"/>
          </a:p>
          <a:p>
            <a:endParaRPr lang="en-GB" dirty="0"/>
          </a:p>
        </p:txBody>
      </p:sp>
      <p:sp>
        <p:nvSpPr>
          <p:cNvPr id="6" name="Slide Number Placeholder 5"/>
          <p:cNvSpPr>
            <a:spLocks noGrp="1"/>
          </p:cNvSpPr>
          <p:nvPr>
            <p:ph type="sldNum" sz="quarter" idx="12"/>
          </p:nvPr>
        </p:nvSpPr>
        <p:spPr/>
        <p:txBody>
          <a:bodyPr/>
          <a:lstStyle/>
          <a:p>
            <a:fld id="{9AB12E4D-C818-4804-BA21-8CE1F92DBD26}" type="slidenum">
              <a:rPr lang="en-GB" smtClean="0">
                <a:solidFill>
                  <a:prstClr val="black">
                    <a:tint val="95000"/>
                  </a:prstClr>
                </a:solidFill>
              </a:rPr>
              <a:pPr/>
              <a:t>4</a:t>
            </a:fld>
            <a:endParaRPr lang="en-GB">
              <a:solidFill>
                <a:prstClr val="black">
                  <a:tint val="95000"/>
                </a:prstClr>
              </a:solidFill>
            </a:endParaRPr>
          </a:p>
        </p:txBody>
      </p:sp>
      <p:sp>
        <p:nvSpPr>
          <p:cNvPr id="4" name="Footer Placeholder 3"/>
          <p:cNvSpPr>
            <a:spLocks noGrp="1"/>
          </p:cNvSpPr>
          <p:nvPr>
            <p:ph type="ftr" sz="quarter" idx="11"/>
          </p:nvPr>
        </p:nvSpPr>
        <p:spPr/>
        <p:txBody>
          <a:bodyPr/>
          <a:lstStyle/>
          <a:p>
            <a:pPr algn="ctr"/>
            <a:r>
              <a:rPr lang="en-GB" dirty="0" smtClean="0">
                <a:solidFill>
                  <a:prstClr val="black">
                    <a:tint val="95000"/>
                  </a:prstClr>
                </a:solidFill>
              </a:rPr>
              <a:t>Scottish Society for Psychical Research</a:t>
            </a:r>
            <a:endParaRPr lang="en-GB" dirty="0">
              <a:solidFill>
                <a:prstClr val="black">
                  <a:tint val="95000"/>
                </a:prstClr>
              </a:solidFill>
            </a:endParaRPr>
          </a:p>
        </p:txBody>
      </p:sp>
    </p:spTree>
    <p:extLst>
      <p:ext uri="{BB962C8B-B14F-4D97-AF65-F5344CB8AC3E}">
        <p14:creationId xmlns:p14="http://schemas.microsoft.com/office/powerpoint/2010/main" val="1408144408"/>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What Proportion of Health </a:t>
            </a:r>
            <a:r>
              <a:rPr lang="en-GB" sz="3200" dirty="0"/>
              <a:t>P</a:t>
            </a:r>
            <a:r>
              <a:rPr lang="en-GB" sz="3200" dirty="0" smtClean="0"/>
              <a:t>roblems are Attributed to Spirit </a:t>
            </a:r>
            <a:r>
              <a:rPr lang="en-GB" sz="3200" dirty="0"/>
              <a:t>I</a:t>
            </a:r>
            <a:r>
              <a:rPr lang="en-GB" sz="3200" dirty="0" smtClean="0"/>
              <a:t>nfluence? </a:t>
            </a:r>
            <a:endParaRPr lang="en-GB" sz="3200" dirty="0"/>
          </a:p>
        </p:txBody>
      </p:sp>
      <p:sp>
        <p:nvSpPr>
          <p:cNvPr id="3" name="Content Placeholder 2"/>
          <p:cNvSpPr>
            <a:spLocks noGrp="1"/>
          </p:cNvSpPr>
          <p:nvPr>
            <p:ph idx="1"/>
          </p:nvPr>
        </p:nvSpPr>
        <p:spPr/>
        <p:txBody>
          <a:bodyPr>
            <a:normAutofit fontScale="77500" lnSpcReduction="20000"/>
          </a:bodyPr>
          <a:lstStyle/>
          <a:p>
            <a:r>
              <a:rPr lang="en-GB" dirty="0" smtClean="0"/>
              <a:t>Psychiatrist S. Modi recorded 92% (Modi, 2000)</a:t>
            </a:r>
          </a:p>
          <a:p>
            <a:r>
              <a:rPr lang="en-GB" dirty="0" smtClean="0"/>
              <a:t> </a:t>
            </a:r>
            <a:r>
              <a:rPr lang="en-GB" dirty="0"/>
              <a:t>92 of </a:t>
            </a:r>
            <a:r>
              <a:rPr lang="en-GB" dirty="0" smtClean="0"/>
              <a:t> </a:t>
            </a:r>
            <a:r>
              <a:rPr lang="en-GB" dirty="0"/>
              <a:t>100 </a:t>
            </a:r>
            <a:r>
              <a:rPr lang="en-GB" dirty="0" smtClean="0"/>
              <a:t>of Modi’s patients were </a:t>
            </a:r>
            <a:r>
              <a:rPr lang="en-GB" dirty="0"/>
              <a:t>found to </a:t>
            </a:r>
            <a:r>
              <a:rPr lang="en-GB" dirty="0" smtClean="0"/>
              <a:t>have earthbound </a:t>
            </a:r>
            <a:r>
              <a:rPr lang="en-GB" dirty="0"/>
              <a:t>spirits attached to them, 80 patients had more than one, </a:t>
            </a:r>
            <a:r>
              <a:rPr lang="en-GB" dirty="0" smtClean="0"/>
              <a:t>50 patients </a:t>
            </a:r>
            <a:r>
              <a:rPr lang="en-GB" dirty="0"/>
              <a:t>had spirits of relatives and 77 patients had spirits that </a:t>
            </a:r>
            <a:r>
              <a:rPr lang="en-GB" dirty="0" smtClean="0"/>
              <a:t>were described </a:t>
            </a:r>
            <a:r>
              <a:rPr lang="en-GB" dirty="0"/>
              <a:t>by Modi as “demonic” (ibid, p. 7). Modi’s analysis also </a:t>
            </a:r>
            <a:r>
              <a:rPr lang="en-GB" dirty="0" smtClean="0"/>
              <a:t>revealed that </a:t>
            </a:r>
            <a:r>
              <a:rPr lang="en-GB" dirty="0"/>
              <a:t>80% of primary (acute) symptoms such as depression, anxiety, </a:t>
            </a:r>
            <a:r>
              <a:rPr lang="en-GB" dirty="0" smtClean="0"/>
              <a:t>panic attacks </a:t>
            </a:r>
            <a:r>
              <a:rPr lang="en-GB" dirty="0"/>
              <a:t>and psychotic symptoms, and 30% of secondary (</a:t>
            </a:r>
            <a:r>
              <a:rPr lang="en-GB" dirty="0" smtClean="0"/>
              <a:t>chronic) symptoms </a:t>
            </a:r>
            <a:r>
              <a:rPr lang="en-GB" dirty="0"/>
              <a:t>such as arthritis, sinusitis, back pain and headaches </a:t>
            </a:r>
            <a:r>
              <a:rPr lang="en-GB" dirty="0" smtClean="0"/>
              <a:t>are caused by </a:t>
            </a:r>
            <a:r>
              <a:rPr lang="en-GB" dirty="0"/>
              <a:t>spirits, while 20% of primary symptoms and 70% of </a:t>
            </a:r>
            <a:r>
              <a:rPr lang="en-GB" dirty="0" smtClean="0"/>
              <a:t>secondary symptoms </a:t>
            </a:r>
            <a:r>
              <a:rPr lang="en-GB" dirty="0"/>
              <a:t>were caused by past-life </a:t>
            </a:r>
            <a:r>
              <a:rPr lang="en-GB" dirty="0" smtClean="0"/>
              <a:t>traumas.</a:t>
            </a:r>
          </a:p>
          <a:p>
            <a:r>
              <a:rPr lang="en-GB" dirty="0" smtClean="0"/>
              <a:t>According to Edith Fiore; 75% of her total </a:t>
            </a:r>
            <a:r>
              <a:rPr lang="en-GB" dirty="0"/>
              <a:t>c</a:t>
            </a:r>
            <a:r>
              <a:rPr lang="en-GB" dirty="0" smtClean="0"/>
              <a:t>ase load (Fiore, 1987).</a:t>
            </a:r>
            <a:endParaRPr lang="en-GB" dirty="0"/>
          </a:p>
        </p:txBody>
      </p:sp>
      <p:sp>
        <p:nvSpPr>
          <p:cNvPr id="4" name="Footer Placeholder 3"/>
          <p:cNvSpPr>
            <a:spLocks noGrp="1"/>
          </p:cNvSpPr>
          <p:nvPr>
            <p:ph type="ftr" sz="quarter" idx="11"/>
          </p:nvPr>
        </p:nvSpPr>
        <p:spPr/>
        <p:txBody>
          <a:bodyPr/>
          <a:lstStyle/>
          <a:p>
            <a:r>
              <a:rPr lang="en-GB" smtClean="0">
                <a:solidFill>
                  <a:prstClr val="black">
                    <a:tint val="95000"/>
                  </a:prstClr>
                </a:solidFill>
              </a:rPr>
              <a:t>Exploring the Extraordinary 2015</a:t>
            </a:r>
            <a:endParaRPr lang="en-GB" dirty="0">
              <a:solidFill>
                <a:prstClr val="black">
                  <a:tint val="95000"/>
                </a:prstClr>
              </a:solidFill>
            </a:endParaRPr>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5</a:t>
            </a:fld>
            <a:endParaRPr lang="en-GB">
              <a:solidFill>
                <a:prstClr val="black">
                  <a:tint val="95000"/>
                </a:prstClr>
              </a:solidFill>
            </a:endParaRPr>
          </a:p>
        </p:txBody>
      </p:sp>
    </p:spTree>
    <p:extLst>
      <p:ext uri="{BB962C8B-B14F-4D97-AF65-F5344CB8AC3E}">
        <p14:creationId xmlns:p14="http://schemas.microsoft.com/office/powerpoint/2010/main" val="39344022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Vulnerability Model Components </a:t>
            </a:r>
            <a:endParaRPr lang="en-GB" sz="3600" dirty="0"/>
          </a:p>
        </p:txBody>
      </p:sp>
      <p:sp>
        <p:nvSpPr>
          <p:cNvPr id="3" name="Content Placeholder 2"/>
          <p:cNvSpPr>
            <a:spLocks noGrp="1"/>
          </p:cNvSpPr>
          <p:nvPr>
            <p:ph idx="1"/>
          </p:nvPr>
        </p:nvSpPr>
        <p:spPr/>
        <p:txBody>
          <a:bodyPr>
            <a:normAutofit fontScale="92500" lnSpcReduction="20000"/>
          </a:bodyPr>
          <a:lstStyle/>
          <a:p>
            <a:pPr marL="582930" indent="-514350">
              <a:buFont typeface="+mj-lt"/>
              <a:buAutoNum type="arabicPeriod"/>
            </a:pPr>
            <a:r>
              <a:rPr lang="en-GB" dirty="0" err="1" smtClean="0"/>
              <a:t>Scharfetter’s</a:t>
            </a:r>
            <a:r>
              <a:rPr lang="en-GB" dirty="0" smtClean="0"/>
              <a:t> ego fragmentation scale</a:t>
            </a:r>
          </a:p>
          <a:p>
            <a:pPr marL="582930" indent="-514350">
              <a:buFont typeface="+mj-lt"/>
              <a:buAutoNum type="arabicPeriod"/>
            </a:pPr>
            <a:r>
              <a:rPr lang="en-GB" dirty="0" smtClean="0"/>
              <a:t>Reaction to fear stimulus</a:t>
            </a:r>
          </a:p>
          <a:p>
            <a:pPr marL="582930" indent="-514350">
              <a:buFont typeface="+mj-lt"/>
              <a:buAutoNum type="arabicPeriod"/>
            </a:pPr>
            <a:r>
              <a:rPr lang="en-GB" dirty="0" err="1" smtClean="0"/>
              <a:t>Bentall’s</a:t>
            </a:r>
            <a:r>
              <a:rPr lang="en-GB" dirty="0" smtClean="0"/>
              <a:t> challenge of the </a:t>
            </a:r>
            <a:r>
              <a:rPr lang="en-GB" dirty="0" err="1" smtClean="0"/>
              <a:t>Kraepelinian</a:t>
            </a:r>
            <a:r>
              <a:rPr lang="en-GB" dirty="0" smtClean="0"/>
              <a:t> diagnostic system</a:t>
            </a:r>
          </a:p>
          <a:p>
            <a:pPr marL="582930" indent="-514350">
              <a:buFont typeface="+mj-lt"/>
              <a:buAutoNum type="arabicPeriod"/>
            </a:pPr>
            <a:r>
              <a:rPr lang="en-GB" dirty="0" err="1" smtClean="0"/>
              <a:t>Claridge’s</a:t>
            </a:r>
            <a:r>
              <a:rPr lang="en-GB" dirty="0" smtClean="0"/>
              <a:t> schizotypal scale – triggered by trauma</a:t>
            </a:r>
          </a:p>
          <a:p>
            <a:pPr marL="582930" indent="-514350">
              <a:buFont typeface="+mj-lt"/>
              <a:buAutoNum type="arabicPeriod"/>
            </a:pPr>
            <a:r>
              <a:rPr lang="en-GB" dirty="0" err="1" smtClean="0"/>
              <a:t>Thalbourne’s</a:t>
            </a:r>
            <a:r>
              <a:rPr lang="en-GB" dirty="0" smtClean="0"/>
              <a:t> </a:t>
            </a:r>
            <a:r>
              <a:rPr lang="en-GB" dirty="0" err="1" smtClean="0"/>
              <a:t>transliminality</a:t>
            </a:r>
            <a:r>
              <a:rPr lang="en-GB" dirty="0" smtClean="0"/>
              <a:t>- predisposition to enter trance</a:t>
            </a:r>
          </a:p>
          <a:p>
            <a:pPr marL="582930" indent="-514350">
              <a:buFont typeface="+mj-lt"/>
              <a:buAutoNum type="arabicPeriod"/>
            </a:pPr>
            <a:r>
              <a:rPr lang="en-GB" dirty="0" smtClean="0"/>
              <a:t>Heap et al – hypnotisability scales</a:t>
            </a:r>
          </a:p>
          <a:p>
            <a:pPr marL="582930" indent="-514350">
              <a:buFont typeface="+mj-lt"/>
              <a:buAutoNum type="arabicPeriod"/>
            </a:pPr>
            <a:r>
              <a:rPr lang="en-GB" dirty="0" smtClean="0"/>
              <a:t>Positive and negative dimensions –energy frequencies</a:t>
            </a:r>
          </a:p>
          <a:p>
            <a:pPr marL="582930" indent="-514350">
              <a:buFont typeface="+mj-lt"/>
              <a:buAutoNum type="arabicPeriod"/>
            </a:pPr>
            <a:endParaRPr lang="en-GB" dirty="0"/>
          </a:p>
        </p:txBody>
      </p:sp>
      <p:sp>
        <p:nvSpPr>
          <p:cNvPr id="4" name="Footer Placeholder 3"/>
          <p:cNvSpPr>
            <a:spLocks noGrp="1"/>
          </p:cNvSpPr>
          <p:nvPr>
            <p:ph type="ftr" sz="quarter" idx="11"/>
          </p:nvPr>
        </p:nvSpPr>
        <p:spPr/>
        <p:txBody>
          <a:bodyPr/>
          <a:lstStyle/>
          <a:p>
            <a:r>
              <a:rPr lang="en-GB" smtClean="0">
                <a:solidFill>
                  <a:prstClr val="black">
                    <a:tint val="95000"/>
                  </a:prstClr>
                </a:solidFill>
              </a:rPr>
              <a:t>Exploring the Extraordinary 2015</a:t>
            </a:r>
            <a:endParaRPr lang="en-GB" dirty="0">
              <a:solidFill>
                <a:prstClr val="black">
                  <a:tint val="95000"/>
                </a:prstClr>
              </a:solidFill>
            </a:endParaRPr>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6</a:t>
            </a:fld>
            <a:endParaRPr lang="en-GB">
              <a:solidFill>
                <a:prstClr val="black">
                  <a:tint val="95000"/>
                </a:prstClr>
              </a:solidFill>
            </a:endParaRPr>
          </a:p>
        </p:txBody>
      </p:sp>
    </p:spTree>
    <p:extLst>
      <p:ext uri="{BB962C8B-B14F-4D97-AF65-F5344CB8AC3E}">
        <p14:creationId xmlns:p14="http://schemas.microsoft.com/office/powerpoint/2010/main" val="3936280693"/>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err="1" smtClean="0"/>
              <a:t>Sharfetter’s</a:t>
            </a:r>
            <a:r>
              <a:rPr lang="en-GB" sz="3600" dirty="0" smtClean="0"/>
              <a:t> Ego Fragmentation </a:t>
            </a:r>
            <a:endParaRPr lang="en-GB" sz="3600" dirty="0"/>
          </a:p>
        </p:txBody>
      </p:sp>
      <p:sp>
        <p:nvSpPr>
          <p:cNvPr id="4" name="Footer Placeholder 3"/>
          <p:cNvSpPr>
            <a:spLocks noGrp="1"/>
          </p:cNvSpPr>
          <p:nvPr>
            <p:ph type="ftr" sz="quarter" idx="11"/>
          </p:nvPr>
        </p:nvSpPr>
        <p:spPr/>
        <p:txBody>
          <a:bodyPr/>
          <a:lstStyle/>
          <a:p>
            <a:r>
              <a:rPr lang="en-GB" smtClean="0">
                <a:solidFill>
                  <a:prstClr val="black">
                    <a:tint val="95000"/>
                  </a:prstClr>
                </a:solidFill>
              </a:rPr>
              <a:t>Exploring the Extraordinary 2015</a:t>
            </a:r>
            <a:endParaRPr lang="en-GB" dirty="0">
              <a:solidFill>
                <a:prstClr val="black">
                  <a:tint val="95000"/>
                </a:prstClr>
              </a:solidFill>
            </a:endParaRPr>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7</a:t>
            </a:fld>
            <a:endParaRPr lang="en-GB">
              <a:solidFill>
                <a:prstClr val="black">
                  <a:tint val="95000"/>
                </a:prstClr>
              </a:solidFill>
            </a:endParaRPr>
          </a:p>
        </p:txBody>
      </p:sp>
      <p:pic>
        <p:nvPicPr>
          <p:cNvPr id="6" name="Content Placeholder 5" descr="egofragment.jpg"/>
          <p:cNvPicPr>
            <a:picLocks noGrp="1"/>
          </p:cNvPicPr>
          <p:nvPr>
            <p:ph idx="1"/>
          </p:nvPr>
        </p:nvPicPr>
        <p:blipFill>
          <a:blip r:embed="rId2" cstate="print"/>
          <a:stretch>
            <a:fillRect/>
          </a:stretch>
        </p:blipFill>
        <p:spPr>
          <a:xfrm>
            <a:off x="395537" y="1412776"/>
            <a:ext cx="7992888" cy="5445224"/>
          </a:xfrm>
          <a:prstGeom prst="rect">
            <a:avLst/>
          </a:prstGeom>
        </p:spPr>
      </p:pic>
    </p:spTree>
    <p:extLst>
      <p:ext uri="{BB962C8B-B14F-4D97-AF65-F5344CB8AC3E}">
        <p14:creationId xmlns:p14="http://schemas.microsoft.com/office/powerpoint/2010/main" val="2905577955"/>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Fear Reaction Continuum </a:t>
            </a:r>
            <a:endParaRPr lang="en-GB" sz="3600" dirty="0"/>
          </a:p>
        </p:txBody>
      </p:sp>
      <p:sp>
        <p:nvSpPr>
          <p:cNvPr id="4" name="Footer Placeholder 3"/>
          <p:cNvSpPr>
            <a:spLocks noGrp="1"/>
          </p:cNvSpPr>
          <p:nvPr>
            <p:ph type="ftr" sz="quarter" idx="11"/>
          </p:nvPr>
        </p:nvSpPr>
        <p:spPr/>
        <p:txBody>
          <a:bodyPr/>
          <a:lstStyle/>
          <a:p>
            <a:r>
              <a:rPr lang="en-GB" smtClean="0">
                <a:solidFill>
                  <a:prstClr val="black">
                    <a:tint val="95000"/>
                  </a:prstClr>
                </a:solidFill>
              </a:rPr>
              <a:t>Exploring the Extraordinary 2015</a:t>
            </a:r>
            <a:endParaRPr lang="en-GB" dirty="0">
              <a:solidFill>
                <a:prstClr val="black">
                  <a:tint val="95000"/>
                </a:prstClr>
              </a:solidFill>
            </a:endParaRPr>
          </a:p>
        </p:txBody>
      </p:sp>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8</a:t>
            </a:fld>
            <a:endParaRPr lang="en-GB">
              <a:solidFill>
                <a:prstClr val="black">
                  <a:tint val="95000"/>
                </a:prstClr>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437990511"/>
              </p:ext>
            </p:extLst>
          </p:nvPr>
        </p:nvGraphicFramePr>
        <p:xfrm>
          <a:off x="914400" y="178435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806840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9">
                                            <p:graphicEl>
                                              <a:dgm id="{7015E112-AEB8-4A2E-9394-66FC696310E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9">
                                            <p:graphicEl>
                                              <a:dgm id="{CF9D10C5-E3BF-4B61-89C0-901941273347}"/>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9"/>
                                          </p:stCondLst>
                                        </p:cTn>
                                        <p:tgtEl>
                                          <p:spTgt spid="9">
                                            <p:graphicEl>
                                              <a:dgm id="{2E6AC42F-A090-494B-B9AE-C6DD575459F6}"/>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9"/>
                                          </p:stCondLst>
                                        </p:cTn>
                                        <p:tgtEl>
                                          <p:spTgt spid="9">
                                            <p:graphicEl>
                                              <a:dgm id="{992CF5F5-6168-4E06-B8A1-C1DCFADF3BE1}"/>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9"/>
                                          </p:stCondLst>
                                        </p:cTn>
                                        <p:tgtEl>
                                          <p:spTgt spid="9">
                                            <p:graphicEl>
                                              <a:dgm id="{4D6CE47F-705C-42EF-9901-AFE598BDA90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9"/>
                                          </p:stCondLst>
                                        </p:cTn>
                                        <p:tgtEl>
                                          <p:spTgt spid="9">
                                            <p:graphicEl>
                                              <a:dgm id="{A70F74D6-9A56-4E7D-BAFB-9519CB07C9E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9"/>
                                          </p:stCondLst>
                                        </p:cTn>
                                        <p:tgtEl>
                                          <p:spTgt spid="9">
                                            <p:graphicEl>
                                              <a:dgm id="{B3C2CE95-F41F-49D2-919A-5E3080F73379}"/>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9"/>
                                          </p:stCondLst>
                                        </p:cTn>
                                        <p:tgtEl>
                                          <p:spTgt spid="9">
                                            <p:graphicEl>
                                              <a:dgm id="{2527190B-4E65-45FF-95AF-1D100FEC3630}"/>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9"/>
                                          </p:stCondLst>
                                        </p:cTn>
                                        <p:tgtEl>
                                          <p:spTgt spid="9">
                                            <p:graphicEl>
                                              <a:dgm id="{335E3796-6AF4-42AB-9155-BA79989446D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9"/>
                                          </p:stCondLst>
                                        </p:cTn>
                                        <p:tgtEl>
                                          <p:spTgt spid="9">
                                            <p:graphicEl>
                                              <a:dgm id="{0297E135-A775-4B44-9D50-C780789E0963}"/>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9"/>
                                          </p:stCondLst>
                                        </p:cTn>
                                        <p:tgtEl>
                                          <p:spTgt spid="9">
                                            <p:graphicEl>
                                              <a:dgm id="{AACD08C5-4738-4D38-992C-302DE7F1BC6C}"/>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9"/>
                                          </p:stCondLst>
                                        </p:cTn>
                                        <p:tgtEl>
                                          <p:spTgt spid="9">
                                            <p:graphicEl>
                                              <a:dgm id="{5D4F62F4-5A2D-4F2F-AF32-C6ECAC759CD8}"/>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9"/>
                                          </p:stCondLst>
                                        </p:cTn>
                                        <p:tgtEl>
                                          <p:spTgt spid="9">
                                            <p:graphicEl>
                                              <a:dgm id="{26AC9232-4E47-41E0-B3D6-06831556629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Normal Distribution Scales</a:t>
            </a:r>
            <a:endParaRPr lang="en-GB" dirty="0"/>
          </a:p>
        </p:txBody>
      </p:sp>
      <p:sp>
        <p:nvSpPr>
          <p:cNvPr id="3" name="Content Placeholder 2"/>
          <p:cNvSpPr>
            <a:spLocks noGrp="1"/>
          </p:cNvSpPr>
          <p:nvPr>
            <p:ph sz="half" idx="1"/>
          </p:nvPr>
        </p:nvSpPr>
        <p:spPr/>
        <p:txBody>
          <a:bodyPr/>
          <a:lstStyle/>
          <a:p>
            <a:r>
              <a:rPr lang="en-GB" dirty="0" err="1" smtClean="0"/>
              <a:t>Scharfetter</a:t>
            </a:r>
            <a:endParaRPr lang="en-GB" dirty="0" smtClean="0"/>
          </a:p>
          <a:p>
            <a:r>
              <a:rPr lang="en-GB" dirty="0" smtClean="0"/>
              <a:t>Fear</a:t>
            </a:r>
          </a:p>
          <a:p>
            <a:r>
              <a:rPr lang="en-GB" dirty="0" err="1" smtClean="0"/>
              <a:t>Bentall</a:t>
            </a:r>
            <a:r>
              <a:rPr lang="en-GB" dirty="0" smtClean="0"/>
              <a:t> &amp; </a:t>
            </a:r>
            <a:r>
              <a:rPr lang="en-GB" dirty="0" err="1" smtClean="0"/>
              <a:t>Claridge</a:t>
            </a:r>
            <a:endParaRPr lang="en-GB" dirty="0" smtClean="0"/>
          </a:p>
          <a:p>
            <a:r>
              <a:rPr lang="en-GB" dirty="0" err="1" smtClean="0"/>
              <a:t>Thalbourne</a:t>
            </a:r>
            <a:endParaRPr lang="en-GB" dirty="0" smtClean="0"/>
          </a:p>
          <a:p>
            <a:r>
              <a:rPr lang="en-GB" dirty="0" smtClean="0"/>
              <a:t>Heap et al</a:t>
            </a:r>
          </a:p>
          <a:p>
            <a:r>
              <a:rPr lang="en-GB" dirty="0" smtClean="0"/>
              <a:t>Where do positive and negative dimensions fit?</a:t>
            </a:r>
          </a:p>
          <a:p>
            <a:endParaRPr lang="en-GB"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03172" y="2852936"/>
            <a:ext cx="4737949" cy="2376264"/>
          </a:xfrm>
        </p:spPr>
      </p:pic>
      <p:sp>
        <p:nvSpPr>
          <p:cNvPr id="5" name="Slide Number Placeholder 4"/>
          <p:cNvSpPr>
            <a:spLocks noGrp="1"/>
          </p:cNvSpPr>
          <p:nvPr>
            <p:ph type="sldNum" sz="quarter" idx="12"/>
          </p:nvPr>
        </p:nvSpPr>
        <p:spPr/>
        <p:txBody>
          <a:bodyPr/>
          <a:lstStyle/>
          <a:p>
            <a:fld id="{9AB12E4D-C818-4804-BA21-8CE1F92DBD26}" type="slidenum">
              <a:rPr lang="en-GB" smtClean="0">
                <a:solidFill>
                  <a:prstClr val="black">
                    <a:tint val="95000"/>
                  </a:prstClr>
                </a:solidFill>
              </a:rPr>
              <a:pPr/>
              <a:t>9</a:t>
            </a:fld>
            <a:endParaRPr lang="en-GB">
              <a:solidFill>
                <a:prstClr val="black">
                  <a:tint val="95000"/>
                </a:prstClr>
              </a:solidFill>
            </a:endParaRPr>
          </a:p>
        </p:txBody>
      </p:sp>
      <p:sp>
        <p:nvSpPr>
          <p:cNvPr id="4" name="Footer Placeholder 3"/>
          <p:cNvSpPr>
            <a:spLocks noGrp="1"/>
          </p:cNvSpPr>
          <p:nvPr>
            <p:ph type="ftr" sz="quarter" idx="11"/>
          </p:nvPr>
        </p:nvSpPr>
        <p:spPr/>
        <p:txBody>
          <a:bodyPr/>
          <a:lstStyle/>
          <a:p>
            <a:pPr algn="ctr"/>
            <a:r>
              <a:rPr lang="en-GB" smtClean="0">
                <a:solidFill>
                  <a:prstClr val="black">
                    <a:tint val="95000"/>
                  </a:prstClr>
                </a:solidFill>
              </a:rPr>
              <a:t>Exploring the Extraordinary 2015</a:t>
            </a:r>
            <a:endParaRPr lang="en-GB" dirty="0">
              <a:solidFill>
                <a:prstClr val="black">
                  <a:tint val="95000"/>
                </a:prstClr>
              </a:solidFill>
            </a:endParaRPr>
          </a:p>
        </p:txBody>
      </p:sp>
    </p:spTree>
    <p:extLst>
      <p:ext uri="{BB962C8B-B14F-4D97-AF65-F5344CB8AC3E}">
        <p14:creationId xmlns:p14="http://schemas.microsoft.com/office/powerpoint/2010/main" val="163348251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25237</TotalTime>
  <Words>1139</Words>
  <Application>Microsoft Office PowerPoint</Application>
  <PresentationFormat>On-screen Show (4:3)</PresentationFormat>
  <Paragraphs>120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Metro</vt:lpstr>
      <vt:lpstr>A Sensitivity continuum for mystical and spiritual experience</vt:lpstr>
      <vt:lpstr>Connecting the Probes</vt:lpstr>
      <vt:lpstr>Some Fundamental Facts</vt:lpstr>
      <vt:lpstr>Frederic W.H. Myers 1843-1901</vt:lpstr>
      <vt:lpstr>What Proportion of Health Problems are Attributed to Spirit Influence? </vt:lpstr>
      <vt:lpstr>Vulnerability Model Components </vt:lpstr>
      <vt:lpstr>Sharfetter’s Ego Fragmentation </vt:lpstr>
      <vt:lpstr>Fear Reaction Continuum </vt:lpstr>
      <vt:lpstr>Normal Distribution Scales</vt:lpstr>
      <vt:lpstr>Positive &amp; Negative Dimensions </vt:lpstr>
      <vt:lpstr>Positive &amp; Negative Dimensions </vt:lpstr>
      <vt:lpstr>Vulnerability Model</vt:lpstr>
      <vt:lpstr>The Continuum of Spiritual Experience</vt:lpstr>
      <vt:lpstr>Recent Research </vt:lpstr>
      <vt:lpstr>Research Conferences</vt:lpstr>
      <vt:lpstr>Research Proposals</vt:lpstr>
      <vt:lpstr>Final Question</vt:lpstr>
      <vt:lpstr>A Scientific framework to accommodate all spiritual phenomena</vt:lpstr>
      <vt:lpstr>Thank you for listening</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Science of Spirit Possession</dc:title>
  <dc:creator>Terry</dc:creator>
  <cp:lastModifiedBy>Terry</cp:lastModifiedBy>
  <cp:revision>170</cp:revision>
  <dcterms:created xsi:type="dcterms:W3CDTF">2014-01-09T19:26:37Z</dcterms:created>
  <dcterms:modified xsi:type="dcterms:W3CDTF">2016-06-29T13:30:19Z</dcterms:modified>
</cp:coreProperties>
</file>