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1.xml" ContentType="application/vnd.openxmlformats-officedocument.presentationml.notesSlide+xml"/>
  <Override PartName="/ppt/tags/tag1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17"/>
  </p:notesMasterIdLst>
  <p:handoutMasterIdLst>
    <p:handoutMasterId r:id="rId18"/>
  </p:handoutMasterIdLst>
  <p:sldIdLst>
    <p:sldId id="256" r:id="rId2"/>
    <p:sldId id="261" r:id="rId3"/>
    <p:sldId id="271" r:id="rId4"/>
    <p:sldId id="269" r:id="rId5"/>
    <p:sldId id="267" r:id="rId6"/>
    <p:sldId id="268" r:id="rId7"/>
    <p:sldId id="259" r:id="rId8"/>
    <p:sldId id="260" r:id="rId9"/>
    <p:sldId id="264" r:id="rId10"/>
    <p:sldId id="272" r:id="rId11"/>
    <p:sldId id="270" r:id="rId12"/>
    <p:sldId id="273" r:id="rId13"/>
    <p:sldId id="265" r:id="rId14"/>
    <p:sldId id="262" r:id="rId15"/>
    <p:sldId id="26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70"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6" d="100"/>
          <a:sy n="56" d="100"/>
        </p:scale>
        <p:origin x="-285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8F76BF-6A00-44EC-9126-3442631E5C41}" type="datetimeFigureOut">
              <a:rPr lang="en-GB" smtClean="0"/>
              <a:t>15/09/2016</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8E2C754-CF69-4058-9C71-2E205E10D24E}" type="slidenum">
              <a:rPr lang="en-GB" smtClean="0"/>
              <a:t>‹#›</a:t>
            </a:fld>
            <a:endParaRPr lang="en-GB"/>
          </a:p>
        </p:txBody>
      </p:sp>
    </p:spTree>
    <p:extLst>
      <p:ext uri="{BB962C8B-B14F-4D97-AF65-F5344CB8AC3E}">
        <p14:creationId xmlns:p14="http://schemas.microsoft.com/office/powerpoint/2010/main" val="1559054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AEC348-40B8-48B9-99C2-9867882F6CC7}" type="datetimeFigureOut">
              <a:rPr lang="en-GB" smtClean="0"/>
              <a:t>15/09/2016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E32062-0C59-4FA9-A691-A79C8F8AC874}" type="slidenum">
              <a:rPr lang="en-GB" smtClean="0"/>
              <a:t>‹#›</a:t>
            </a:fld>
            <a:endParaRPr lang="en-GB"/>
          </a:p>
        </p:txBody>
      </p:sp>
    </p:spTree>
    <p:extLst>
      <p:ext uri="{BB962C8B-B14F-4D97-AF65-F5344CB8AC3E}">
        <p14:creationId xmlns:p14="http://schemas.microsoft.com/office/powerpoint/2010/main" val="3111611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Although much has been written on the efficacy of these methods in case studies by these clinicians, they</a:t>
            </a:r>
            <a:r>
              <a:rPr lang="en-GB" baseline="0" dirty="0" smtClean="0"/>
              <a:t> have never been subjected to examination under strictly controlled conditions. </a:t>
            </a:r>
            <a:endParaRPr lang="en-GB" dirty="0"/>
          </a:p>
        </p:txBody>
      </p:sp>
      <p:sp>
        <p:nvSpPr>
          <p:cNvPr id="4" name="Slide Number Placeholder 3"/>
          <p:cNvSpPr>
            <a:spLocks noGrp="1"/>
          </p:cNvSpPr>
          <p:nvPr>
            <p:ph type="sldNum" sz="quarter" idx="10"/>
          </p:nvPr>
        </p:nvSpPr>
        <p:spPr/>
        <p:txBody>
          <a:bodyPr/>
          <a:lstStyle/>
          <a:p>
            <a:fld id="{88E32062-0C59-4FA9-A691-A79C8F8AC874}" type="slidenum">
              <a:rPr lang="en-GB" smtClean="0"/>
              <a:t>11</a:t>
            </a:fld>
            <a:endParaRPr lang="en-GB"/>
          </a:p>
        </p:txBody>
      </p:sp>
    </p:spTree>
    <p:extLst>
      <p:ext uri="{BB962C8B-B14F-4D97-AF65-F5344CB8AC3E}">
        <p14:creationId xmlns:p14="http://schemas.microsoft.com/office/powerpoint/2010/main" val="1171427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471AF927-D8D5-4DD9-B596-A1783E30AB84}" type="datetimeFigureOut">
              <a:rPr lang="en-GB" smtClean="0"/>
              <a:t>15/09/2016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B350CD-6F0A-4CE2-9215-61800107D57A}" type="slidenum">
              <a:rPr lang="en-GB" smtClean="0"/>
              <a:t>‹#›</a:t>
            </a:fld>
            <a:endParaRPr lang="en-GB"/>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1AF927-D8D5-4DD9-B596-A1783E30AB84}" type="datetimeFigureOut">
              <a:rPr lang="en-GB" smtClean="0"/>
              <a:t>15/09/2016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B350CD-6F0A-4CE2-9215-61800107D57A}"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1AF927-D8D5-4DD9-B596-A1783E30AB84}" type="datetimeFigureOut">
              <a:rPr lang="en-GB" smtClean="0"/>
              <a:t>15/09/2016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B350CD-6F0A-4CE2-9215-61800107D57A}"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471AF927-D8D5-4DD9-B596-A1783E30AB84}" type="datetimeFigureOut">
              <a:rPr lang="en-GB" smtClean="0"/>
              <a:t>15/09/2016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B350CD-6F0A-4CE2-9215-61800107D57A}" type="slidenum">
              <a:rPr lang="en-GB" smtClean="0"/>
              <a:t>‹#›</a:t>
            </a:fld>
            <a:endParaRPr lang="en-GB"/>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1AF927-D8D5-4DD9-B596-A1783E30AB84}" type="datetimeFigureOut">
              <a:rPr lang="en-GB" smtClean="0"/>
              <a:t>15/09/2016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B350CD-6F0A-4CE2-9215-61800107D57A}"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471AF927-D8D5-4DD9-B596-A1783E30AB84}" type="datetimeFigureOut">
              <a:rPr lang="en-GB" smtClean="0"/>
              <a:t>15/09/2016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BB350CD-6F0A-4CE2-9215-61800107D57A}"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471AF927-D8D5-4DD9-B596-A1783E30AB84}" type="datetimeFigureOut">
              <a:rPr lang="en-GB" smtClean="0"/>
              <a:t>15/09/2016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BB350CD-6F0A-4CE2-9215-61800107D57A}"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71AF927-D8D5-4DD9-B596-A1783E30AB84}" type="datetimeFigureOut">
              <a:rPr lang="en-GB" smtClean="0"/>
              <a:t>15/09/2016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BB350CD-6F0A-4CE2-9215-61800107D57A}"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1AF927-D8D5-4DD9-B596-A1783E30AB84}" type="datetimeFigureOut">
              <a:rPr lang="en-GB" smtClean="0"/>
              <a:t>15/09/2016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BB350CD-6F0A-4CE2-9215-61800107D57A}"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1AF927-D8D5-4DD9-B596-A1783E30AB84}" type="datetimeFigureOut">
              <a:rPr lang="en-GB" smtClean="0"/>
              <a:t>15/09/2016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BB350CD-6F0A-4CE2-9215-61800107D57A}"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1AF927-D8D5-4DD9-B596-A1783E30AB84}" type="datetimeFigureOut">
              <a:rPr lang="en-GB" smtClean="0"/>
              <a:t>15/09/2016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BB350CD-6F0A-4CE2-9215-61800107D57A}"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471AF927-D8D5-4DD9-B596-A1783E30AB84}" type="datetimeFigureOut">
              <a:rPr lang="en-GB" smtClean="0"/>
              <a:t>15/09/2016</a:t>
            </a:fld>
            <a:endParaRPr lang="en-GB"/>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GB"/>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9BB350CD-6F0A-4CE2-9215-61800107D57A}" type="slidenum">
              <a:rPr lang="en-GB" smtClean="0"/>
              <a:t>‹#›</a:t>
            </a:fld>
            <a:endParaRPr lang="en-GB"/>
          </a:p>
        </p:txBody>
      </p:sp>
    </p:spTree>
  </p:cSld>
  <p:clrMap bg1="dk1" tx1="lt1" bg2="dk2" tx2="lt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1.xml.rels><?xml version="1.0" encoding="UTF-8" standalone="yes"?>
<Relationships xmlns="http://schemas.openxmlformats.org/package/2006/relationships"><Relationship Id="rId8" Type="http://schemas.openxmlformats.org/officeDocument/2006/relationships/image" Target="../media/image13.jpg"/><Relationship Id="rId3" Type="http://schemas.openxmlformats.org/officeDocument/2006/relationships/notesSlide" Target="../notesSlides/notesSlide1.xml"/><Relationship Id="rId7" Type="http://schemas.openxmlformats.org/officeDocument/2006/relationships/image" Target="../media/image12.jpg"/><Relationship Id="rId2" Type="http://schemas.openxmlformats.org/officeDocument/2006/relationships/slideLayout" Target="../slideLayouts/slideLayout2.xml"/><Relationship Id="rId1" Type="http://schemas.openxmlformats.org/officeDocument/2006/relationships/tags" Target="../tags/tag9.xml"/><Relationship Id="rId6" Type="http://schemas.openxmlformats.org/officeDocument/2006/relationships/image" Target="../media/image11.jpg"/><Relationship Id="rId11" Type="http://schemas.openxmlformats.org/officeDocument/2006/relationships/image" Target="../media/image16.jpg"/><Relationship Id="rId5" Type="http://schemas.openxmlformats.org/officeDocument/2006/relationships/image" Target="../media/image10.jpg"/><Relationship Id="rId10" Type="http://schemas.openxmlformats.org/officeDocument/2006/relationships/image" Target="../media/image15.jpg"/><Relationship Id="rId4" Type="http://schemas.openxmlformats.org/officeDocument/2006/relationships/image" Target="../media/image9.jpg"/><Relationship Id="rId9" Type="http://schemas.openxmlformats.org/officeDocument/2006/relationships/image" Target="../media/image14.jpg"/></Relationships>
</file>

<file path=ppt/slides/_rels/slide12.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4.xml.rels><?xml version="1.0" encoding="UTF-8" standalone="yes"?>
<Relationships xmlns="http://schemas.openxmlformats.org/package/2006/relationships"><Relationship Id="rId3" Type="http://schemas.openxmlformats.org/officeDocument/2006/relationships/hyperlink" Target="mailto:palmert55@gmail.com?subject=Seriously%20strange%20presentation" TargetMode="External"/><Relationship Id="rId2" Type="http://schemas.openxmlformats.org/officeDocument/2006/relationships/hyperlink" Target="http://www.tjpalmer.org/wp-content/uploads/2012/03/Evil-mad-or-possessed.pdf" TargetMode="External"/><Relationship Id="rId1" Type="http://schemas.openxmlformats.org/officeDocument/2006/relationships/slideLayout" Target="../slideLayouts/slideLayout4.xml"/><Relationship Id="rId5" Type="http://schemas.openxmlformats.org/officeDocument/2006/relationships/image" Target="../media/image18.jpg"/><Relationship Id="rId4" Type="http://schemas.openxmlformats.org/officeDocument/2006/relationships/hyperlink" Target="http://www.cambridgescholars.com/the-science-of-spirit-possession-2nd-edition"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3" Type="http://schemas.openxmlformats.org/officeDocument/2006/relationships/hyperlink" Target="http://www.gannett-cdn.com/GDContent/mass-killings/index.html#title" TargetMode="Externa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Layout" Target="../slideLayouts/slideLayout5.xml"/><Relationship Id="rId1" Type="http://schemas.openxmlformats.org/officeDocument/2006/relationships/tags" Target="../tags/tag4.xml"/><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slideLayout" Target="../slideLayouts/slideLayout5.xml"/><Relationship Id="rId1" Type="http://schemas.openxmlformats.org/officeDocument/2006/relationships/tags" Target="../tags/tag5.xml"/><Relationship Id="rId4" Type="http://schemas.openxmlformats.org/officeDocument/2006/relationships/image" Target="../media/image7.jp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video" Target="https://www.youtube.com/embed/1BSn7jzX0rQ?list=PLWbnAUbnN9_f2KG00zdTmxSsNFUoH-l7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4191000"/>
            <a:ext cx="4600574" cy="1676400"/>
          </a:xfrm>
        </p:spPr>
        <p:txBody>
          <a:bodyPr>
            <a:normAutofit/>
          </a:bodyPr>
          <a:lstStyle/>
          <a:p>
            <a:r>
              <a:rPr lang="en-GB" dirty="0" smtClean="0"/>
              <a:t>40</a:t>
            </a:r>
            <a:r>
              <a:rPr lang="en-GB" baseline="30000" dirty="0" smtClean="0"/>
              <a:t>th</a:t>
            </a:r>
            <a:r>
              <a:rPr lang="en-GB" dirty="0" smtClean="0"/>
              <a:t> International SPR Conference 2016</a:t>
            </a:r>
          </a:p>
          <a:p>
            <a:r>
              <a:rPr lang="en-GB" dirty="0" smtClean="0"/>
              <a:t>University of Leeds</a:t>
            </a:r>
          </a:p>
          <a:p>
            <a:endParaRPr lang="en-GB" dirty="0"/>
          </a:p>
          <a:p>
            <a:r>
              <a:rPr lang="en-GB" dirty="0" smtClean="0"/>
              <a:t>Terence Palmer PhD</a:t>
            </a:r>
            <a:endParaRPr lang="en-GB" dirty="0"/>
          </a:p>
        </p:txBody>
      </p:sp>
      <p:sp>
        <p:nvSpPr>
          <p:cNvPr id="2" name="Title 1"/>
          <p:cNvSpPr>
            <a:spLocks noGrp="1"/>
          </p:cNvSpPr>
          <p:nvPr>
            <p:ph type="ctrTitle"/>
          </p:nvPr>
        </p:nvSpPr>
        <p:spPr/>
        <p:txBody>
          <a:bodyPr>
            <a:normAutofit fontScale="90000"/>
          </a:bodyPr>
          <a:lstStyle/>
          <a:p>
            <a:r>
              <a:rPr lang="en-GB" sz="4000" dirty="0" smtClean="0"/>
              <a:t>A Pragmatic Methodology for the Investigation of Hallucinations and Veridical Voices</a:t>
            </a:r>
            <a:endParaRPr lang="en-GB" sz="40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6400" y="4343400"/>
            <a:ext cx="1455576" cy="1219200"/>
          </a:xfrm>
          <a:prstGeom prst="rect">
            <a:avLst/>
          </a:prstGeom>
        </p:spPr>
      </p:pic>
    </p:spTree>
    <p:extLst>
      <p:ext uri="{BB962C8B-B14F-4D97-AF65-F5344CB8AC3E}">
        <p14:creationId xmlns:p14="http://schemas.microsoft.com/office/powerpoint/2010/main" val="3454702955"/>
      </p:ext>
    </p:extLst>
  </p:cSld>
  <p:clrMapOvr>
    <a:masterClrMapping/>
  </p:clrMapOvr>
  <mc:AlternateContent xmlns:mc="http://schemas.openxmlformats.org/markup-compatibility/2006" xmlns:p14="http://schemas.microsoft.com/office/powerpoint/2010/main">
    <mc:Choice Requires="p14">
      <p:transition spd="slow" p14:dur="2000" advTm="106827"/>
    </mc:Choice>
    <mc:Fallback xmlns="">
      <p:transition spd="slow" advTm="106827"/>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Questions raised</a:t>
            </a:r>
            <a:endParaRPr lang="en-GB" dirty="0"/>
          </a:p>
        </p:txBody>
      </p:sp>
      <p:sp>
        <p:nvSpPr>
          <p:cNvPr id="3" name="Content Placeholder 2"/>
          <p:cNvSpPr>
            <a:spLocks noGrp="1"/>
          </p:cNvSpPr>
          <p:nvPr>
            <p:ph sz="quarter" idx="13"/>
          </p:nvPr>
        </p:nvSpPr>
        <p:spPr/>
        <p:txBody>
          <a:bodyPr>
            <a:normAutofit lnSpcReduction="10000"/>
          </a:bodyPr>
          <a:lstStyle/>
          <a:p>
            <a:pPr>
              <a:buFont typeface="+mj-lt"/>
              <a:buAutoNum type="arabicPeriod"/>
            </a:pPr>
            <a:r>
              <a:rPr lang="en-GB" sz="2800" dirty="0" smtClean="0"/>
              <a:t>Is this the result of the scanner’s overactive imagination?</a:t>
            </a:r>
          </a:p>
          <a:p>
            <a:pPr>
              <a:buFont typeface="+mj-lt"/>
              <a:buAutoNum type="arabicPeriod"/>
            </a:pPr>
            <a:r>
              <a:rPr lang="en-GB" sz="2800" dirty="0" smtClean="0"/>
              <a:t>How can we distinguish the difference between imagination and veridical authenticity?</a:t>
            </a:r>
          </a:p>
          <a:p>
            <a:pPr>
              <a:buFont typeface="+mj-lt"/>
              <a:buAutoNum type="arabicPeriod"/>
            </a:pPr>
            <a:r>
              <a:rPr lang="en-GB" sz="2800" dirty="0" smtClean="0"/>
              <a:t>Can the scientific research into ‘remote viewing’ add credence to the method?</a:t>
            </a:r>
          </a:p>
          <a:p>
            <a:pPr>
              <a:buFont typeface="+mj-lt"/>
              <a:buAutoNum type="arabicPeriod"/>
            </a:pPr>
            <a:r>
              <a:rPr lang="en-GB" sz="2800" dirty="0" smtClean="0"/>
              <a:t>Can the scientific evidence for astral projection, bi-location, clairvoyance and telepathy add credibility to the phenomenon?</a:t>
            </a:r>
            <a:endParaRPr lang="en-GB" sz="2800" dirty="0"/>
          </a:p>
        </p:txBody>
      </p:sp>
    </p:spTree>
    <p:custDataLst>
      <p:tags r:id="rId1"/>
    </p:custDataLst>
    <p:extLst>
      <p:ext uri="{BB962C8B-B14F-4D97-AF65-F5344CB8AC3E}">
        <p14:creationId xmlns:p14="http://schemas.microsoft.com/office/powerpoint/2010/main" val="3467977712"/>
      </p:ext>
    </p:extLst>
  </p:cSld>
  <p:clrMapOvr>
    <a:masterClrMapping/>
  </p:clrMapOvr>
  <p:transition spd="slow" advTm="18979">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smtClean="0"/>
              <a:t>A Selection of healthcare professionals who have documented their successful application of SRT in Clinical practice</a:t>
            </a:r>
            <a:endParaRPr lang="en-GB" sz="2400" dirty="0"/>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2357740559"/>
              </p:ext>
            </p:extLst>
          </p:nvPr>
        </p:nvGraphicFramePr>
        <p:xfrm>
          <a:off x="609600" y="1600200"/>
          <a:ext cx="7924800" cy="3962400"/>
        </p:xfrm>
        <a:graphic>
          <a:graphicData uri="http://schemas.openxmlformats.org/drawingml/2006/table">
            <a:tbl>
              <a:tblPr firstRow="1" bandRow="1">
                <a:tableStyleId>{5C22544A-7EE6-4342-B048-85BDC9FD1C3A}</a:tableStyleId>
              </a:tblPr>
              <a:tblGrid>
                <a:gridCol w="1981200"/>
                <a:gridCol w="1981200"/>
                <a:gridCol w="1981200"/>
                <a:gridCol w="1981200"/>
              </a:tblGrid>
              <a:tr h="1981200">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r>
              <a:tr h="1981200">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r>
            </a:tbl>
          </a:graphicData>
        </a:graphic>
      </p:graphicFrame>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91099" y="3690257"/>
            <a:ext cx="1090613" cy="1727531"/>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27664" y="3824287"/>
            <a:ext cx="1000125" cy="1552575"/>
          </a:xfrm>
          <a:prstGeom prst="rect">
            <a:avLst/>
          </a:prstGeom>
        </p:spPr>
      </p:pic>
      <p:pic>
        <p:nvPicPr>
          <p:cNvPr id="8" name="Picture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091112" y="1921451"/>
            <a:ext cx="990600" cy="1533525"/>
          </a:xfrm>
          <a:prstGeom prst="rect">
            <a:avLst/>
          </a:prstGeom>
        </p:spPr>
      </p:pic>
      <p:pic>
        <p:nvPicPr>
          <p:cNvPr id="9" name="Picture 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870926" y="1917422"/>
            <a:ext cx="971550" cy="1543050"/>
          </a:xfrm>
          <a:prstGeom prst="rect">
            <a:avLst/>
          </a:prstGeom>
        </p:spPr>
      </p:pic>
      <p:pic>
        <p:nvPicPr>
          <p:cNvPr id="11" name="Picture 10"/>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10885" y="3791230"/>
            <a:ext cx="1066800" cy="1514475"/>
          </a:xfrm>
          <a:prstGeom prst="rect">
            <a:avLst/>
          </a:prstGeom>
        </p:spPr>
      </p:pic>
      <p:pic>
        <p:nvPicPr>
          <p:cNvPr id="12" name="Picture 11"/>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143000" y="1921452"/>
            <a:ext cx="1000125" cy="1514475"/>
          </a:xfrm>
          <a:prstGeom prst="rect">
            <a:avLst/>
          </a:prstGeom>
        </p:spPr>
      </p:pic>
      <p:pic>
        <p:nvPicPr>
          <p:cNvPr id="13" name="Picture 12"/>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127664" y="1940502"/>
            <a:ext cx="923925" cy="1495425"/>
          </a:xfrm>
          <a:prstGeom prst="rect">
            <a:avLst/>
          </a:prstGeom>
        </p:spPr>
      </p:pic>
      <p:pic>
        <p:nvPicPr>
          <p:cNvPr id="5" name="Picture 4"/>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785133" y="3690258"/>
            <a:ext cx="1139667" cy="1711212"/>
          </a:xfrm>
          <a:prstGeom prst="rect">
            <a:avLst/>
          </a:prstGeom>
        </p:spPr>
      </p:pic>
    </p:spTree>
    <p:custDataLst>
      <p:tags r:id="rId1"/>
    </p:custDataLst>
    <p:extLst>
      <p:ext uri="{BB962C8B-B14F-4D97-AF65-F5344CB8AC3E}">
        <p14:creationId xmlns:p14="http://schemas.microsoft.com/office/powerpoint/2010/main" val="2407595608"/>
      </p:ext>
    </p:extLst>
  </p:cSld>
  <p:clrMapOvr>
    <a:masterClrMapping/>
  </p:clrMapOvr>
  <p:transition spd="slow" advTm="97175">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1000"/>
                                        <p:tgtEl>
                                          <p:spTgt spid="13"/>
                                        </p:tgtEl>
                                      </p:cBhvr>
                                    </p:animEffect>
                                    <p:anim calcmode="lin" valueType="num">
                                      <p:cBhvr>
                                        <p:cTn id="15" dur="1000" fill="hold"/>
                                        <p:tgtEl>
                                          <p:spTgt spid="13"/>
                                        </p:tgtEl>
                                        <p:attrNameLst>
                                          <p:attrName>ppt_x</p:attrName>
                                        </p:attrNameLst>
                                      </p:cBhvr>
                                      <p:tavLst>
                                        <p:tav tm="0">
                                          <p:val>
                                            <p:strVal val="#ppt_x"/>
                                          </p:val>
                                        </p:tav>
                                        <p:tav tm="100000">
                                          <p:val>
                                            <p:strVal val="#ppt_x"/>
                                          </p:val>
                                        </p:tav>
                                      </p:tavLst>
                                    </p:anim>
                                    <p:anim calcmode="lin" valueType="num">
                                      <p:cBhvr>
                                        <p:cTn id="16"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1000"/>
                                        <p:tgtEl>
                                          <p:spTgt spid="11"/>
                                        </p:tgtEl>
                                      </p:cBhvr>
                                    </p:animEffect>
                                    <p:anim calcmode="lin" valueType="num">
                                      <p:cBhvr>
                                        <p:cTn id="29" dur="1000" fill="hold"/>
                                        <p:tgtEl>
                                          <p:spTgt spid="11"/>
                                        </p:tgtEl>
                                        <p:attrNameLst>
                                          <p:attrName>ppt_x</p:attrName>
                                        </p:attrNameLst>
                                      </p:cBhvr>
                                      <p:tavLst>
                                        <p:tav tm="0">
                                          <p:val>
                                            <p:strVal val="#ppt_x"/>
                                          </p:val>
                                        </p:tav>
                                        <p:tav tm="100000">
                                          <p:val>
                                            <p:strVal val="#ppt_x"/>
                                          </p:val>
                                        </p:tav>
                                      </p:tavLst>
                                    </p:anim>
                                    <p:anim calcmode="lin" valueType="num">
                                      <p:cBhvr>
                                        <p:cTn id="3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1000"/>
                                        <p:tgtEl>
                                          <p:spTgt spid="7"/>
                                        </p:tgtEl>
                                      </p:cBhvr>
                                    </p:animEffect>
                                    <p:anim calcmode="lin" valueType="num">
                                      <p:cBhvr>
                                        <p:cTn id="36" dur="1000" fill="hold"/>
                                        <p:tgtEl>
                                          <p:spTgt spid="7"/>
                                        </p:tgtEl>
                                        <p:attrNameLst>
                                          <p:attrName>ppt_x</p:attrName>
                                        </p:attrNameLst>
                                      </p:cBhvr>
                                      <p:tavLst>
                                        <p:tav tm="0">
                                          <p:val>
                                            <p:strVal val="#ppt_x"/>
                                          </p:val>
                                        </p:tav>
                                        <p:tav tm="100000">
                                          <p:val>
                                            <p:strVal val="#ppt_x"/>
                                          </p:val>
                                        </p:tav>
                                      </p:tavLst>
                                    </p:anim>
                                    <p:anim calcmode="lin" valueType="num">
                                      <p:cBhvr>
                                        <p:cTn id="3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1000"/>
                                        <p:tgtEl>
                                          <p:spTgt spid="9"/>
                                        </p:tgtEl>
                                      </p:cBhvr>
                                    </p:animEffect>
                                    <p:anim calcmode="lin" valueType="num">
                                      <p:cBhvr>
                                        <p:cTn id="43" dur="1000" fill="hold"/>
                                        <p:tgtEl>
                                          <p:spTgt spid="9"/>
                                        </p:tgtEl>
                                        <p:attrNameLst>
                                          <p:attrName>ppt_x</p:attrName>
                                        </p:attrNameLst>
                                      </p:cBhvr>
                                      <p:tavLst>
                                        <p:tav tm="0">
                                          <p:val>
                                            <p:strVal val="#ppt_x"/>
                                          </p:val>
                                        </p:tav>
                                        <p:tav tm="100000">
                                          <p:val>
                                            <p:strVal val="#ppt_x"/>
                                          </p:val>
                                        </p:tav>
                                      </p:tavLst>
                                    </p:anim>
                                    <p:anim calcmode="lin" valueType="num">
                                      <p:cBhvr>
                                        <p:cTn id="4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gtEl>
                                        <p:attrNameLst>
                                          <p:attrName>style.visibility</p:attrName>
                                        </p:attrNameLst>
                                      </p:cBhvr>
                                      <p:to>
                                        <p:strVal val="visible"/>
                                      </p:to>
                                    </p:set>
                                    <p:animEffect transition="in" filter="fade">
                                      <p:cBhvr>
                                        <p:cTn id="49" dur="1000"/>
                                        <p:tgtEl>
                                          <p:spTgt spid="3"/>
                                        </p:tgtEl>
                                      </p:cBhvr>
                                    </p:animEffect>
                                    <p:anim calcmode="lin" valueType="num">
                                      <p:cBhvr>
                                        <p:cTn id="50" dur="1000" fill="hold"/>
                                        <p:tgtEl>
                                          <p:spTgt spid="3"/>
                                        </p:tgtEl>
                                        <p:attrNameLst>
                                          <p:attrName>ppt_x</p:attrName>
                                        </p:attrNameLst>
                                      </p:cBhvr>
                                      <p:tavLst>
                                        <p:tav tm="0">
                                          <p:val>
                                            <p:strVal val="#ppt_x"/>
                                          </p:val>
                                        </p:tav>
                                        <p:tav tm="100000">
                                          <p:val>
                                            <p:strVal val="#ppt_x"/>
                                          </p:val>
                                        </p:tav>
                                      </p:tavLst>
                                    </p:anim>
                                    <p:anim calcmode="lin" valueType="num">
                                      <p:cBhvr>
                                        <p:cTn id="5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Spiritism and mental health</a:t>
            </a:r>
            <a:endParaRPr lang="en-GB" dirty="0"/>
          </a:p>
        </p:txBody>
      </p:sp>
      <p:pic>
        <p:nvPicPr>
          <p:cNvPr id="4" name="Content Placeholder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3200400" y="1629508"/>
            <a:ext cx="2743199" cy="4056183"/>
          </a:xfrm>
        </p:spPr>
      </p:pic>
    </p:spTree>
    <p:extLst>
      <p:ext uri="{BB962C8B-B14F-4D97-AF65-F5344CB8AC3E}">
        <p14:creationId xmlns:p14="http://schemas.microsoft.com/office/powerpoint/2010/main" val="1396811298"/>
      </p:ext>
    </p:extLst>
  </p:cSld>
  <p:clrMapOvr>
    <a:masterClrMapping/>
  </p:clrMapOvr>
  <p:transition spd="slow" advTm="8974">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Questions to be addressed</a:t>
            </a:r>
            <a:endParaRPr lang="en-GB" dirty="0"/>
          </a:p>
        </p:txBody>
      </p:sp>
      <p:sp>
        <p:nvSpPr>
          <p:cNvPr id="2" name="Content Placeholder 1"/>
          <p:cNvSpPr>
            <a:spLocks noGrp="1"/>
          </p:cNvSpPr>
          <p:nvPr>
            <p:ph sz="quarter" idx="13"/>
          </p:nvPr>
        </p:nvSpPr>
        <p:spPr/>
        <p:txBody>
          <a:bodyPr>
            <a:normAutofit/>
          </a:bodyPr>
          <a:lstStyle/>
          <a:p>
            <a:pPr>
              <a:buFont typeface="+mj-lt"/>
              <a:buAutoNum type="arabicPeriod"/>
            </a:pPr>
            <a:r>
              <a:rPr lang="en-GB" sz="2000" dirty="0"/>
              <a:t>What could be the benefits and objections to a research </a:t>
            </a:r>
            <a:r>
              <a:rPr lang="en-GB" sz="2000" dirty="0" smtClean="0"/>
              <a:t>project </a:t>
            </a:r>
            <a:r>
              <a:rPr lang="en-GB" sz="2000" dirty="0"/>
              <a:t>to test the hypothesis that spirits do incite people to commit </a:t>
            </a:r>
            <a:r>
              <a:rPr lang="en-GB" sz="2000" dirty="0" smtClean="0"/>
              <a:t>serious crimes against other humans?</a:t>
            </a:r>
            <a:endParaRPr lang="en-GB" sz="2000" dirty="0"/>
          </a:p>
          <a:p>
            <a:pPr marL="342900" indent="-342900">
              <a:buFont typeface="+mj-lt"/>
              <a:buAutoNum type="arabicPeriod"/>
            </a:pPr>
            <a:r>
              <a:rPr lang="en-GB" sz="2000" dirty="0" smtClean="0"/>
              <a:t>Under what experimental conditions could the remote spirit release method be scientifically validated?</a:t>
            </a:r>
          </a:p>
          <a:p>
            <a:pPr marL="342900" indent="-342900">
              <a:buFont typeface="+mj-lt"/>
              <a:buAutoNum type="arabicPeriod"/>
            </a:pPr>
            <a:r>
              <a:rPr lang="en-GB" sz="2000" dirty="0" smtClean="0"/>
              <a:t>Would it be possible to interview perpetrators who hear voices whilst imprisoned?</a:t>
            </a:r>
          </a:p>
          <a:p>
            <a:pPr marL="342900" indent="-342900">
              <a:buFont typeface="+mj-lt"/>
              <a:buAutoNum type="arabicPeriod"/>
            </a:pPr>
            <a:r>
              <a:rPr lang="en-GB" sz="2000" dirty="0" smtClean="0"/>
              <a:t>Which scientific institution would be willing to test the hypothesis?</a:t>
            </a:r>
          </a:p>
          <a:p>
            <a:pPr marL="342900" indent="-342900">
              <a:buFont typeface="+mj-lt"/>
              <a:buAutoNum type="arabicPeriod"/>
            </a:pPr>
            <a:r>
              <a:rPr lang="en-GB" sz="2000" dirty="0" smtClean="0"/>
              <a:t>Who would fund such an experiment?</a:t>
            </a:r>
          </a:p>
          <a:p>
            <a:pPr marL="342900" indent="-342900">
              <a:buFont typeface="+mj-lt"/>
              <a:buAutoNum type="arabicPeriod"/>
            </a:pPr>
            <a:endParaRPr lang="en-GB" sz="2000" dirty="0"/>
          </a:p>
        </p:txBody>
      </p:sp>
    </p:spTree>
    <p:custDataLst>
      <p:tags r:id="rId1"/>
    </p:custDataLst>
    <p:extLst>
      <p:ext uri="{BB962C8B-B14F-4D97-AF65-F5344CB8AC3E}">
        <p14:creationId xmlns:p14="http://schemas.microsoft.com/office/powerpoint/2010/main" val="4272456721"/>
      </p:ext>
    </p:extLst>
  </p:cSld>
  <p:clrMapOvr>
    <a:masterClrMapping/>
  </p:clrMapOvr>
  <p:transition spd="slow" advTm="32544">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normAutofit/>
          </a:bodyPr>
          <a:lstStyle/>
          <a:p>
            <a:r>
              <a:rPr lang="en-GB" sz="1800" dirty="0" smtClean="0"/>
              <a:t>Access  the original paper via the website </a:t>
            </a:r>
            <a:r>
              <a:rPr lang="en-GB" sz="1800" dirty="0" smtClean="0">
                <a:hlinkClick r:id="rId2"/>
              </a:rPr>
              <a:t>here</a:t>
            </a:r>
            <a:r>
              <a:rPr lang="en-GB" sz="1800" dirty="0" smtClean="0"/>
              <a:t>.</a:t>
            </a:r>
          </a:p>
          <a:p>
            <a:r>
              <a:rPr lang="en-GB" sz="1800" dirty="0" smtClean="0"/>
              <a:t>A detailed research protocol is in chapter 15 of this book. Click on the book cover image for direct access to the publisher to order online. Use the 20% discount code Spirit20.</a:t>
            </a:r>
          </a:p>
          <a:p>
            <a:r>
              <a:rPr lang="en-GB" sz="1800" dirty="0" smtClean="0"/>
              <a:t>Scientific institutions are invited to access these materials and consider the practicality of putting them into effect.</a:t>
            </a:r>
          </a:p>
          <a:p>
            <a:r>
              <a:rPr lang="en-GB" sz="1800" dirty="0" smtClean="0"/>
              <a:t>Email me at: </a:t>
            </a:r>
            <a:r>
              <a:rPr lang="en-GB" sz="1800" dirty="0" smtClean="0">
                <a:hlinkClick r:id="rId3"/>
              </a:rPr>
              <a:t>palmert55@gmail.com</a:t>
            </a:r>
            <a:endParaRPr lang="en-GB" sz="1800" dirty="0" smtClean="0"/>
          </a:p>
          <a:p>
            <a:endParaRPr lang="en-GB" sz="1400" dirty="0"/>
          </a:p>
        </p:txBody>
      </p:sp>
      <p:pic>
        <p:nvPicPr>
          <p:cNvPr id="5" name="Content Placeholder 4">
            <a:hlinkClick r:id="rId4"/>
          </p:cNvPr>
          <p:cNvPicPr>
            <a:picLocks noGrp="1" noChangeAspect="1"/>
          </p:cNvPicPr>
          <p:nvPr>
            <p:ph sz="quarter" idx="14"/>
          </p:nvPr>
        </p:nvPicPr>
        <p:blipFill>
          <a:blip r:embed="rId5">
            <a:extLst>
              <a:ext uri="{28A0092B-C50C-407E-A947-70E740481C1C}">
                <a14:useLocalDpi xmlns:a14="http://schemas.microsoft.com/office/drawing/2010/main" val="0"/>
              </a:ext>
            </a:extLst>
          </a:blip>
          <a:stretch>
            <a:fillRect/>
          </a:stretch>
        </p:blipFill>
        <p:spPr>
          <a:xfrm>
            <a:off x="5257800" y="1652587"/>
            <a:ext cx="2819400" cy="4010025"/>
          </a:xfrm>
        </p:spPr>
      </p:pic>
      <p:sp>
        <p:nvSpPr>
          <p:cNvPr id="2" name="Title 1"/>
          <p:cNvSpPr>
            <a:spLocks noGrp="1"/>
          </p:cNvSpPr>
          <p:nvPr>
            <p:ph type="title"/>
          </p:nvPr>
        </p:nvSpPr>
        <p:spPr/>
        <p:txBody>
          <a:bodyPr/>
          <a:lstStyle/>
          <a:p>
            <a:r>
              <a:rPr lang="en-GB" dirty="0" smtClean="0"/>
              <a:t>SRT Research Proposals</a:t>
            </a:r>
            <a:endParaRPr lang="en-GB" dirty="0"/>
          </a:p>
        </p:txBody>
      </p:sp>
    </p:spTree>
    <p:extLst>
      <p:ext uri="{BB962C8B-B14F-4D97-AF65-F5344CB8AC3E}">
        <p14:creationId xmlns:p14="http://schemas.microsoft.com/office/powerpoint/2010/main" val="2123646744"/>
      </p:ext>
    </p:extLst>
  </p:cSld>
  <p:clrMapOvr>
    <a:masterClrMapping/>
  </p:clrMapOvr>
  <p:transition spd="slow" advTm="22665">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Thank you for listening	</a:t>
            </a:r>
            <a:endParaRPr lang="en-GB" dirty="0"/>
          </a:p>
        </p:txBody>
      </p:sp>
      <p:sp>
        <p:nvSpPr>
          <p:cNvPr id="6" name="Content Placeholder 5"/>
          <p:cNvSpPr>
            <a:spLocks noGrp="1"/>
          </p:cNvSpPr>
          <p:nvPr>
            <p:ph sz="quarter" idx="13"/>
          </p:nvPr>
        </p:nvSpPr>
        <p:spPr/>
        <p:txBody>
          <a:bodyPr>
            <a:normAutofit/>
          </a:bodyPr>
          <a:lstStyle/>
          <a:p>
            <a:r>
              <a:rPr lang="en-GB" sz="3200" dirty="0" smtClean="0"/>
              <a:t>Any pragmatic suggestions?</a:t>
            </a:r>
            <a:endParaRPr lang="en-GB" sz="3200" dirty="0"/>
          </a:p>
        </p:txBody>
      </p:sp>
    </p:spTree>
    <p:extLst>
      <p:ext uri="{BB962C8B-B14F-4D97-AF65-F5344CB8AC3E}">
        <p14:creationId xmlns:p14="http://schemas.microsoft.com/office/powerpoint/2010/main" val="274998486"/>
      </p:ext>
    </p:extLst>
  </p:cSld>
  <p:clrMapOvr>
    <a:masterClrMapping/>
  </p:clrMapOvr>
  <p:transition spd="slow" advTm="5524">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
            </a:r>
            <a:br>
              <a:rPr lang="en-GB" dirty="0"/>
            </a:br>
            <a:r>
              <a:rPr lang="en-GB" dirty="0"/>
              <a:t> </a:t>
            </a:r>
            <a:r>
              <a:rPr lang="en-GB" b="1" dirty="0"/>
              <a:t>A Method for Investigation </a:t>
            </a:r>
            <a:endParaRPr lang="en-GB" dirty="0"/>
          </a:p>
        </p:txBody>
      </p:sp>
      <p:sp>
        <p:nvSpPr>
          <p:cNvPr id="3" name="Content Placeholder 2"/>
          <p:cNvSpPr>
            <a:spLocks noGrp="1"/>
          </p:cNvSpPr>
          <p:nvPr>
            <p:ph sz="quarter" idx="13"/>
          </p:nvPr>
        </p:nvSpPr>
        <p:spPr/>
        <p:txBody>
          <a:bodyPr>
            <a:normAutofit lnSpcReduction="10000"/>
          </a:bodyPr>
          <a:lstStyle/>
          <a:p>
            <a:r>
              <a:rPr lang="en-GB" dirty="0" smtClean="0"/>
              <a:t>A scientific research protocol with a method of investigating auditory hallucinations that were acted upon by serious criminals was </a:t>
            </a:r>
            <a:r>
              <a:rPr lang="en-GB" dirty="0"/>
              <a:t>originally presented at a conference held at Bangor University in </a:t>
            </a:r>
            <a:r>
              <a:rPr lang="en-GB" dirty="0" smtClean="0"/>
              <a:t>2008.</a:t>
            </a:r>
          </a:p>
          <a:p>
            <a:r>
              <a:rPr lang="en-GB" dirty="0" smtClean="0"/>
              <a:t>The hypothesis is that there is a difference between auditory hallucinations and veridical voices that originate from an external source.</a:t>
            </a:r>
          </a:p>
          <a:p>
            <a:r>
              <a:rPr lang="en-GB" dirty="0" smtClean="0"/>
              <a:t>A more detailed </a:t>
            </a:r>
            <a:r>
              <a:rPr lang="en-GB" dirty="0"/>
              <a:t>scientific project protocol is contained in the final chapter of </a:t>
            </a:r>
            <a:r>
              <a:rPr lang="en-GB" i="1" dirty="0"/>
              <a:t>The Science of Spirit </a:t>
            </a:r>
            <a:r>
              <a:rPr lang="en-GB" i="1" dirty="0" smtClean="0"/>
              <a:t>Possession (2</a:t>
            </a:r>
            <a:r>
              <a:rPr lang="en-GB" i="1" baseline="30000" dirty="0" smtClean="0"/>
              <a:t>nd</a:t>
            </a:r>
            <a:r>
              <a:rPr lang="en-GB" i="1" dirty="0" smtClean="0"/>
              <a:t> edition) </a:t>
            </a:r>
            <a:r>
              <a:rPr lang="en-GB" dirty="0"/>
              <a:t>(2014). </a:t>
            </a:r>
          </a:p>
          <a:p>
            <a:r>
              <a:rPr lang="en-GB" dirty="0" smtClean="0"/>
              <a:t>In order to test the hypothesis, remote spirit release practitioner </a:t>
            </a:r>
            <a:r>
              <a:rPr lang="en-GB" dirty="0"/>
              <a:t>teams are currently being </a:t>
            </a:r>
            <a:r>
              <a:rPr lang="en-GB" dirty="0" smtClean="0"/>
              <a:t>evaluated </a:t>
            </a:r>
            <a:r>
              <a:rPr lang="en-GB" dirty="0"/>
              <a:t>for their reliability and a pilot experiment is </a:t>
            </a:r>
            <a:r>
              <a:rPr lang="en-GB" dirty="0" smtClean="0"/>
              <a:t>in </a:t>
            </a:r>
            <a:r>
              <a:rPr lang="en-GB" dirty="0"/>
              <a:t>progress to test their efficacy in treating subjects who hear </a:t>
            </a:r>
            <a:r>
              <a:rPr lang="en-GB" dirty="0" smtClean="0"/>
              <a:t>voices. </a:t>
            </a:r>
            <a:r>
              <a:rPr lang="en-GB" dirty="0"/>
              <a:t>recordings of sample cases have been posted on </a:t>
            </a:r>
            <a:r>
              <a:rPr lang="en-GB" i="1" dirty="0"/>
              <a:t>You Tube. </a:t>
            </a:r>
            <a:r>
              <a:rPr lang="en-GB" dirty="0"/>
              <a:t>These cases are confidential and not yet available for public viewing, but can be accessed by invitation to bona-fide researchers and students for educational purposes. </a:t>
            </a:r>
            <a:endParaRPr lang="en-GB" dirty="0" smtClean="0"/>
          </a:p>
          <a:p>
            <a:r>
              <a:rPr lang="en-GB" dirty="0" smtClean="0"/>
              <a:t>Two very recent </a:t>
            </a:r>
            <a:r>
              <a:rPr lang="en-GB" dirty="0"/>
              <a:t>cases are specific to </a:t>
            </a:r>
            <a:r>
              <a:rPr lang="en-GB" dirty="0" smtClean="0"/>
              <a:t>this hypothesis, one of which is presented here at this conference in a few moments.</a:t>
            </a:r>
            <a:endParaRPr lang="en-GB" dirty="0"/>
          </a:p>
        </p:txBody>
      </p:sp>
    </p:spTree>
    <p:custDataLst>
      <p:tags r:id="rId1"/>
    </p:custDataLst>
    <p:extLst>
      <p:ext uri="{BB962C8B-B14F-4D97-AF65-F5344CB8AC3E}">
        <p14:creationId xmlns:p14="http://schemas.microsoft.com/office/powerpoint/2010/main" val="3225957235"/>
      </p:ext>
    </p:extLst>
  </p:cSld>
  <p:clrMapOvr>
    <a:masterClrMapping/>
  </p:clrMapOvr>
  <p:transition spd="slow" advTm="49573">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Prospective sample groups</a:t>
            </a:r>
            <a:endParaRPr lang="en-GB" dirty="0"/>
          </a:p>
        </p:txBody>
      </p:sp>
      <p:sp>
        <p:nvSpPr>
          <p:cNvPr id="3" name="Content Placeholder 2"/>
          <p:cNvSpPr>
            <a:spLocks noGrp="1"/>
          </p:cNvSpPr>
          <p:nvPr>
            <p:ph sz="quarter" idx="13"/>
          </p:nvPr>
        </p:nvSpPr>
        <p:spPr/>
        <p:txBody>
          <a:bodyPr>
            <a:normAutofit fontScale="92500" lnSpcReduction="10000"/>
          </a:bodyPr>
          <a:lstStyle/>
          <a:p>
            <a:pPr>
              <a:buFont typeface="+mj-lt"/>
              <a:buAutoNum type="arabicPeriod"/>
            </a:pPr>
            <a:r>
              <a:rPr lang="en-GB" sz="2400" dirty="0" smtClean="0"/>
              <a:t>Voice hearers. People who are troubled by voices that cause distress</a:t>
            </a:r>
          </a:p>
          <a:p>
            <a:pPr>
              <a:buFont typeface="+mj-lt"/>
              <a:buAutoNum type="arabicPeriod"/>
            </a:pPr>
            <a:r>
              <a:rPr lang="en-GB" sz="2400" dirty="0" smtClean="0"/>
              <a:t>Schizophrenics. Those who have been diagnosed with schizophrenia and auditory hallucinations and have been confined under the mental health act</a:t>
            </a:r>
          </a:p>
          <a:p>
            <a:pPr>
              <a:buFont typeface="+mj-lt"/>
              <a:buAutoNum type="arabicPeriod"/>
            </a:pPr>
            <a:r>
              <a:rPr lang="en-GB" sz="2400" dirty="0"/>
              <a:t>Serial rapists who have been imprisoned and who claim to hear voices</a:t>
            </a:r>
          </a:p>
          <a:p>
            <a:pPr>
              <a:buFont typeface="+mj-lt"/>
              <a:buAutoNum type="arabicPeriod"/>
            </a:pPr>
            <a:r>
              <a:rPr lang="en-GB" sz="2400" dirty="0"/>
              <a:t>Paedophiles who claim to hear voices</a:t>
            </a:r>
          </a:p>
          <a:p>
            <a:pPr>
              <a:buFont typeface="+mj-lt"/>
              <a:buAutoNum type="arabicPeriod"/>
            </a:pPr>
            <a:r>
              <a:rPr lang="en-GB" sz="2400" dirty="0" smtClean="0"/>
              <a:t>Spontaneous mass killers who have been imprisoned for mass murder and who claim to be motivated by  command hallucinations</a:t>
            </a:r>
          </a:p>
          <a:p>
            <a:pPr marL="0" indent="0">
              <a:buNone/>
            </a:pPr>
            <a:endParaRPr lang="en-GB" sz="2400" dirty="0" smtClean="0"/>
          </a:p>
          <a:p>
            <a:pPr marL="0" indent="0" algn="ctr">
              <a:buNone/>
            </a:pPr>
            <a:r>
              <a:rPr lang="en-GB" sz="2400" dirty="0" smtClean="0">
                <a:hlinkClick r:id="rId3"/>
              </a:rPr>
              <a:t>The incidence of mass killings in the USA</a:t>
            </a:r>
            <a:endParaRPr lang="en-GB" sz="2400" dirty="0"/>
          </a:p>
        </p:txBody>
      </p:sp>
    </p:spTree>
    <p:custDataLst>
      <p:tags r:id="rId1"/>
    </p:custDataLst>
    <p:extLst>
      <p:ext uri="{BB962C8B-B14F-4D97-AF65-F5344CB8AC3E}">
        <p14:creationId xmlns:p14="http://schemas.microsoft.com/office/powerpoint/2010/main" val="868786927"/>
      </p:ext>
    </p:extLst>
  </p:cSld>
  <p:clrMapOvr>
    <a:masterClrMapping/>
  </p:clrMapOvr>
  <p:transition spd="slow" advTm="42832">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dirty="0" smtClean="0"/>
              <a:t>Mass Killers Who Hear Voices and Act Upon Them</a:t>
            </a:r>
            <a:endParaRPr lang="en-GB" dirty="0"/>
          </a:p>
        </p:txBody>
      </p:sp>
      <p:sp>
        <p:nvSpPr>
          <p:cNvPr id="2" name="Content Placeholder 1"/>
          <p:cNvSpPr>
            <a:spLocks noGrp="1"/>
          </p:cNvSpPr>
          <p:nvPr>
            <p:ph sz="quarter" idx="13"/>
          </p:nvPr>
        </p:nvSpPr>
        <p:spPr/>
        <p:txBody>
          <a:bodyPr/>
          <a:lstStyle/>
          <a:p>
            <a:pPr marL="285750" indent="-285750">
              <a:buFont typeface="Arial" panose="020B0604020202020204" pitchFamily="34" charset="0"/>
              <a:buChar char="•"/>
            </a:pPr>
            <a:r>
              <a:rPr lang="en-GB" sz="2400" dirty="0" smtClean="0"/>
              <a:t>What proportion of mass killers hear command hallucinations?</a:t>
            </a:r>
          </a:p>
          <a:p>
            <a:pPr marL="285750" indent="-285750">
              <a:buFont typeface="Arial" panose="020B0604020202020204" pitchFamily="34" charset="0"/>
              <a:buChar char="•"/>
            </a:pPr>
            <a:r>
              <a:rPr lang="en-GB" sz="2400" dirty="0" smtClean="0"/>
              <a:t>Are these perpetrators evil people?</a:t>
            </a:r>
          </a:p>
          <a:p>
            <a:pPr marL="285750" indent="-285750">
              <a:buFont typeface="Arial" panose="020B0604020202020204" pitchFamily="34" charset="0"/>
              <a:buChar char="•"/>
            </a:pPr>
            <a:r>
              <a:rPr lang="en-GB" sz="2400" dirty="0" smtClean="0"/>
              <a:t>Are they mentally ill and not responsible for their actions?</a:t>
            </a:r>
          </a:p>
          <a:p>
            <a:pPr marL="285750" indent="-285750">
              <a:buFont typeface="Arial" panose="020B0604020202020204" pitchFamily="34" charset="0"/>
              <a:buChar char="•"/>
            </a:pPr>
            <a:r>
              <a:rPr lang="en-GB" sz="2400" dirty="0" smtClean="0"/>
              <a:t>Is there a third possibility?</a:t>
            </a:r>
          </a:p>
          <a:p>
            <a:pPr marL="285750" indent="-285750">
              <a:buFont typeface="Arial" panose="020B0604020202020204" pitchFamily="34" charset="0"/>
              <a:buChar char="•"/>
            </a:pPr>
            <a:r>
              <a:rPr lang="en-GB" sz="2400" dirty="0" smtClean="0"/>
              <a:t>Are they ‘possessed’ or influenced by an external source that is veridical and identifiable?</a:t>
            </a:r>
          </a:p>
          <a:p>
            <a:pPr marL="285750" indent="-285750">
              <a:buFont typeface="Arial" panose="020B0604020202020204" pitchFamily="34" charset="0"/>
              <a:buChar char="•"/>
            </a:pPr>
            <a:r>
              <a:rPr lang="en-GB" sz="2400" dirty="0" smtClean="0"/>
              <a:t>How can scientific research answer these questions?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p:txBody>
      </p:sp>
    </p:spTree>
    <p:custDataLst>
      <p:tags r:id="rId1"/>
    </p:custDataLst>
    <p:extLst>
      <p:ext uri="{BB962C8B-B14F-4D97-AF65-F5344CB8AC3E}">
        <p14:creationId xmlns:p14="http://schemas.microsoft.com/office/powerpoint/2010/main" val="1798042940"/>
      </p:ext>
    </p:extLst>
  </p:cSld>
  <p:clrMapOvr>
    <a:masterClrMapping/>
  </p:clrMapOvr>
  <p:transition spd="slow" advTm="27717">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Content Placeholder 13"/>
          <p:cNvPicPr>
            <a:picLocks noGrp="1" noChangeAspect="1"/>
          </p:cNvPicPr>
          <p:nvPr>
            <p:ph sz="quarter" idx="14"/>
          </p:nvPr>
        </p:nvPicPr>
        <p:blipFill>
          <a:blip r:embed="rId3">
            <a:extLst>
              <a:ext uri="{28A0092B-C50C-407E-A947-70E740481C1C}">
                <a14:useLocalDpi xmlns:a14="http://schemas.microsoft.com/office/drawing/2010/main" val="0"/>
              </a:ext>
            </a:extLst>
          </a:blip>
          <a:stretch>
            <a:fillRect/>
          </a:stretch>
        </p:blipFill>
        <p:spPr>
          <a:xfrm>
            <a:off x="5557653" y="2209800"/>
            <a:ext cx="2219693" cy="3505200"/>
          </a:xfrm>
        </p:spPr>
      </p:pic>
      <p:pic>
        <p:nvPicPr>
          <p:cNvPr id="13" name="Content Placeholder 12"/>
          <p:cNvPicPr>
            <a:picLocks noGrp="1" noChangeAspect="1"/>
          </p:cNvPicPr>
          <p:nvPr>
            <p:ph sz="quarter" idx="13"/>
          </p:nvPr>
        </p:nvPicPr>
        <p:blipFill>
          <a:blip r:embed="rId4">
            <a:extLst>
              <a:ext uri="{28A0092B-C50C-407E-A947-70E740481C1C}">
                <a14:useLocalDpi xmlns:a14="http://schemas.microsoft.com/office/drawing/2010/main" val="0"/>
              </a:ext>
            </a:extLst>
          </a:blip>
          <a:stretch>
            <a:fillRect/>
          </a:stretch>
        </p:blipFill>
        <p:spPr>
          <a:xfrm>
            <a:off x="609600" y="2910713"/>
            <a:ext cx="3733800" cy="2103374"/>
          </a:xfrm>
        </p:spPr>
      </p:pic>
      <p:sp>
        <p:nvSpPr>
          <p:cNvPr id="3" name="Title 2"/>
          <p:cNvSpPr>
            <a:spLocks noGrp="1"/>
          </p:cNvSpPr>
          <p:nvPr>
            <p:ph type="title"/>
          </p:nvPr>
        </p:nvSpPr>
        <p:spPr/>
        <p:txBody>
          <a:bodyPr>
            <a:normAutofit/>
          </a:bodyPr>
          <a:lstStyle/>
          <a:p>
            <a:r>
              <a:rPr lang="en-GB" dirty="0" smtClean="0"/>
              <a:t>How to Research Killers Who Hear Command Hallucinations – Method 1</a:t>
            </a:r>
            <a:endParaRPr lang="en-GB" dirty="0"/>
          </a:p>
        </p:txBody>
      </p:sp>
      <p:sp>
        <p:nvSpPr>
          <p:cNvPr id="10" name="Text Placeholder 9"/>
          <p:cNvSpPr>
            <a:spLocks noGrp="1"/>
          </p:cNvSpPr>
          <p:nvPr>
            <p:ph type="body" idx="1"/>
          </p:nvPr>
        </p:nvSpPr>
        <p:spPr/>
        <p:txBody>
          <a:bodyPr/>
          <a:lstStyle/>
          <a:p>
            <a:pPr algn="ctr"/>
            <a:r>
              <a:rPr lang="en-GB" dirty="0" smtClean="0"/>
              <a:t>Dr Helen Morrison</a:t>
            </a:r>
            <a:endParaRPr lang="en-GB" dirty="0"/>
          </a:p>
        </p:txBody>
      </p:sp>
      <p:sp>
        <p:nvSpPr>
          <p:cNvPr id="12" name="Text Placeholder 11"/>
          <p:cNvSpPr>
            <a:spLocks noGrp="1"/>
          </p:cNvSpPr>
          <p:nvPr>
            <p:ph type="body" sz="quarter" idx="3"/>
          </p:nvPr>
        </p:nvSpPr>
        <p:spPr/>
        <p:txBody>
          <a:bodyPr/>
          <a:lstStyle/>
          <a:p>
            <a:pPr algn="ctr"/>
            <a:r>
              <a:rPr lang="en-GB" dirty="0" smtClean="0"/>
              <a:t>Forensic Psychiatry</a:t>
            </a:r>
            <a:endParaRPr lang="en-GB" dirty="0"/>
          </a:p>
        </p:txBody>
      </p:sp>
    </p:spTree>
    <p:custDataLst>
      <p:tags r:id="rId1"/>
    </p:custDataLst>
    <p:extLst>
      <p:ext uri="{BB962C8B-B14F-4D97-AF65-F5344CB8AC3E}">
        <p14:creationId xmlns:p14="http://schemas.microsoft.com/office/powerpoint/2010/main" val="108183929"/>
      </p:ext>
    </p:extLst>
  </p:cSld>
  <p:clrMapOvr>
    <a:masterClrMapping/>
  </p:clrMapOvr>
  <p:transition spd="slow" advTm="33986">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p:cNvPicPr>
            <a:picLocks noGrp="1" noChangeAspect="1"/>
          </p:cNvPicPr>
          <p:nvPr>
            <p:ph sz="quarter" idx="14"/>
          </p:nvPr>
        </p:nvPicPr>
        <p:blipFill>
          <a:blip r:embed="rId3">
            <a:extLst>
              <a:ext uri="{28A0092B-C50C-407E-A947-70E740481C1C}">
                <a14:useLocalDpi xmlns:a14="http://schemas.microsoft.com/office/drawing/2010/main" val="0"/>
              </a:ext>
            </a:extLst>
          </a:blip>
          <a:stretch>
            <a:fillRect/>
          </a:stretch>
        </p:blipFill>
        <p:spPr>
          <a:xfrm>
            <a:off x="5562600" y="2344874"/>
            <a:ext cx="1991971" cy="3203955"/>
          </a:xfrm>
        </p:spPr>
      </p:pic>
      <p:sp>
        <p:nvSpPr>
          <p:cNvPr id="3" name="Title 2"/>
          <p:cNvSpPr>
            <a:spLocks noGrp="1"/>
          </p:cNvSpPr>
          <p:nvPr>
            <p:ph type="title"/>
          </p:nvPr>
        </p:nvSpPr>
        <p:spPr/>
        <p:txBody>
          <a:bodyPr>
            <a:normAutofit/>
          </a:bodyPr>
          <a:lstStyle/>
          <a:p>
            <a:r>
              <a:rPr lang="en-GB" dirty="0" smtClean="0"/>
              <a:t>How to Research Killers Who Hear Command Hallucinations – Method 2</a:t>
            </a:r>
            <a:endParaRPr lang="en-GB" dirty="0"/>
          </a:p>
        </p:txBody>
      </p:sp>
      <p:sp>
        <p:nvSpPr>
          <p:cNvPr id="2" name="Text Placeholder 1"/>
          <p:cNvSpPr>
            <a:spLocks noGrp="1"/>
          </p:cNvSpPr>
          <p:nvPr>
            <p:ph type="body" idx="1"/>
          </p:nvPr>
        </p:nvSpPr>
        <p:spPr/>
        <p:txBody>
          <a:bodyPr/>
          <a:lstStyle/>
          <a:p>
            <a:pPr algn="ctr"/>
            <a:r>
              <a:rPr lang="en-GB" dirty="0" smtClean="0"/>
              <a:t>Frederic Myers</a:t>
            </a:r>
            <a:endParaRPr lang="en-GB" dirty="0"/>
          </a:p>
        </p:txBody>
      </p:sp>
      <p:sp>
        <p:nvSpPr>
          <p:cNvPr id="4" name="Text Placeholder 3"/>
          <p:cNvSpPr>
            <a:spLocks noGrp="1"/>
          </p:cNvSpPr>
          <p:nvPr>
            <p:ph type="body" sz="quarter" idx="3"/>
          </p:nvPr>
        </p:nvSpPr>
        <p:spPr/>
        <p:txBody>
          <a:bodyPr/>
          <a:lstStyle/>
          <a:p>
            <a:pPr algn="ctr"/>
            <a:r>
              <a:rPr lang="en-GB" dirty="0" smtClean="0"/>
              <a:t>Access the subliminal mind</a:t>
            </a:r>
            <a:endParaRPr lang="en-GB" dirty="0"/>
          </a:p>
        </p:txBody>
      </p:sp>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95400" y="2344873"/>
            <a:ext cx="2590800" cy="3203956"/>
          </a:xfrm>
          <a:prstGeom prst="rect">
            <a:avLst/>
          </a:prstGeom>
        </p:spPr>
      </p:pic>
    </p:spTree>
    <p:custDataLst>
      <p:tags r:id="rId1"/>
    </p:custDataLst>
    <p:extLst>
      <p:ext uri="{BB962C8B-B14F-4D97-AF65-F5344CB8AC3E}">
        <p14:creationId xmlns:p14="http://schemas.microsoft.com/office/powerpoint/2010/main" val="4002497378"/>
      </p:ext>
    </p:extLst>
  </p:cSld>
  <p:clrMapOvr>
    <a:masterClrMapping/>
  </p:clrMapOvr>
  <p:transition spd="slow" advTm="36026">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Case of Jason Dalton</a:t>
            </a:r>
            <a:endParaRPr lang="en-GB" dirty="0"/>
          </a:p>
        </p:txBody>
      </p:sp>
      <p:sp>
        <p:nvSpPr>
          <p:cNvPr id="3" name="Content Placeholder 2"/>
          <p:cNvSpPr>
            <a:spLocks noGrp="1"/>
          </p:cNvSpPr>
          <p:nvPr>
            <p:ph sz="quarter" idx="13"/>
          </p:nvPr>
        </p:nvSpPr>
        <p:spPr/>
        <p:txBody>
          <a:bodyPr>
            <a:normAutofit/>
          </a:bodyPr>
          <a:lstStyle/>
          <a:p>
            <a:r>
              <a:rPr lang="en-GB" dirty="0"/>
              <a:t>On the night of February 20, 2016, six people were killed and two others injured in a series of apparently random shootings that took place at an apartment complex, outside a restaurant, and a car dealership </a:t>
            </a:r>
            <a:r>
              <a:rPr lang="en-GB" dirty="0" smtClean="0"/>
              <a:t>in Kalamazoo County, Michigan.  </a:t>
            </a:r>
            <a:r>
              <a:rPr lang="en-GB" dirty="0"/>
              <a:t>Police detained a </a:t>
            </a:r>
            <a:r>
              <a:rPr lang="en-GB" dirty="0" smtClean="0"/>
              <a:t>45-year-old taxi  </a:t>
            </a:r>
            <a:r>
              <a:rPr lang="en-GB" dirty="0"/>
              <a:t>driver, Jason Brian Dalton, as a </a:t>
            </a:r>
            <a:r>
              <a:rPr lang="en-GB" dirty="0" smtClean="0"/>
              <a:t>strong suspect </a:t>
            </a:r>
            <a:r>
              <a:rPr lang="en-GB" dirty="0"/>
              <a:t>in the shootings, who was subsequently charged </a:t>
            </a:r>
            <a:r>
              <a:rPr lang="en-GB" dirty="0" smtClean="0"/>
              <a:t>with </a:t>
            </a:r>
            <a:r>
              <a:rPr lang="en-GB" dirty="0"/>
              <a:t>the </a:t>
            </a:r>
            <a:r>
              <a:rPr lang="en-GB" dirty="0" smtClean="0"/>
              <a:t>crime.</a:t>
            </a:r>
          </a:p>
          <a:p>
            <a:endParaRPr lang="en-GB" dirty="0" smtClean="0"/>
          </a:p>
          <a:p>
            <a:r>
              <a:rPr lang="en-GB" dirty="0"/>
              <a:t>After his arrest, Dalton confessed to committing the </a:t>
            </a:r>
            <a:r>
              <a:rPr lang="en-GB" dirty="0" smtClean="0"/>
              <a:t>alleged offence. However</a:t>
            </a:r>
            <a:r>
              <a:rPr lang="en-GB" dirty="0"/>
              <a:t>, he blamed his actions on his </a:t>
            </a:r>
            <a:r>
              <a:rPr lang="en-GB" dirty="0" smtClean="0"/>
              <a:t>Uber mobile app,  </a:t>
            </a:r>
            <a:r>
              <a:rPr lang="en-GB" dirty="0"/>
              <a:t>claiming that its symbol resembled that of </a:t>
            </a:r>
            <a:r>
              <a:rPr lang="en-GB" dirty="0" smtClean="0"/>
              <a:t>the </a:t>
            </a:r>
            <a:r>
              <a:rPr lang="en-GB" i="1" dirty="0" smtClean="0"/>
              <a:t>Order of the Eastern Star</a:t>
            </a:r>
            <a:r>
              <a:rPr lang="en-GB" dirty="0" smtClean="0"/>
              <a:t>,  </a:t>
            </a:r>
            <a:r>
              <a:rPr lang="en-GB" dirty="0"/>
              <a:t>and that it took over his body during the events after he pressed the button of a new app resembling </a:t>
            </a:r>
            <a:r>
              <a:rPr lang="en-GB" dirty="0" smtClean="0"/>
              <a:t>the devil  </a:t>
            </a:r>
            <a:r>
              <a:rPr lang="en-GB" dirty="0"/>
              <a:t>when it abruptly popped up</a:t>
            </a:r>
            <a:r>
              <a:rPr lang="en-GB" dirty="0" smtClean="0"/>
              <a:t>. </a:t>
            </a:r>
            <a:r>
              <a:rPr lang="en-GB" dirty="0"/>
              <a:t>Police indicated that he had no known criminal </a:t>
            </a:r>
            <a:r>
              <a:rPr lang="en-GB" dirty="0" smtClean="0"/>
              <a:t>history or </a:t>
            </a:r>
            <a:r>
              <a:rPr lang="en-GB" dirty="0"/>
              <a:t>mental health record</a:t>
            </a:r>
            <a:r>
              <a:rPr lang="en-GB" dirty="0" smtClean="0"/>
              <a:t>.</a:t>
            </a:r>
            <a:endParaRPr lang="en-GB" dirty="0"/>
          </a:p>
          <a:p>
            <a:endParaRPr lang="en-GB" dirty="0"/>
          </a:p>
        </p:txBody>
      </p:sp>
    </p:spTree>
    <p:custDataLst>
      <p:tags r:id="rId1"/>
    </p:custDataLst>
    <p:extLst>
      <p:ext uri="{BB962C8B-B14F-4D97-AF65-F5344CB8AC3E}">
        <p14:creationId xmlns:p14="http://schemas.microsoft.com/office/powerpoint/2010/main" val="1716026506"/>
      </p:ext>
    </p:extLst>
  </p:cSld>
  <p:clrMapOvr>
    <a:masterClrMapping/>
  </p:clrMapOvr>
  <p:transition spd="slow" advTm="37767">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 Remote Spirit Release Investigation</a:t>
            </a:r>
            <a:endParaRPr lang="en-GB" dirty="0"/>
          </a:p>
        </p:txBody>
      </p:sp>
      <p:sp>
        <p:nvSpPr>
          <p:cNvPr id="3" name="Content Placeholder 2"/>
          <p:cNvSpPr>
            <a:spLocks noGrp="1"/>
          </p:cNvSpPr>
          <p:nvPr>
            <p:ph sz="quarter" idx="13"/>
          </p:nvPr>
        </p:nvSpPr>
        <p:spPr/>
        <p:txBody>
          <a:bodyPr/>
          <a:lstStyle/>
          <a:p>
            <a:r>
              <a:rPr lang="en-GB" dirty="0" smtClean="0"/>
              <a:t>A soul rescue and spirit release group of seven participants sat in a remote location from the accused with the intention of investigating, by trance-induced remote viewing methods, the spirit influence, if any, that may have contributed to the perpetrator’s actions. </a:t>
            </a:r>
          </a:p>
          <a:p>
            <a:r>
              <a:rPr lang="en-GB" dirty="0" smtClean="0"/>
              <a:t>The investigation took place as the accused man waited in jail for his trial.</a:t>
            </a:r>
          </a:p>
          <a:p>
            <a:r>
              <a:rPr lang="en-GB" dirty="0" smtClean="0"/>
              <a:t>The following video recording focusses on the two key members of the circle, the facilitator and the principal medium (scanner) who uses his clairvoyant abilities in a form of astral projection, to scan the subject at and from a distance. </a:t>
            </a:r>
          </a:p>
          <a:p>
            <a:r>
              <a:rPr lang="en-GB" dirty="0"/>
              <a:t>T</a:t>
            </a:r>
            <a:r>
              <a:rPr lang="en-GB" dirty="0" smtClean="0"/>
              <a:t>he shadowing discarnate entity is invited to speak to the facilitator through the medium, who, in some cases, may permit himself to become temporarily possessed by the spirit entity in order to facilitate dialogue. Because this form of possession is ‘invited’ it is termed ‘</a:t>
            </a:r>
            <a:r>
              <a:rPr lang="en-GB" smtClean="0"/>
              <a:t>positive possession’.</a:t>
            </a:r>
            <a:endParaRPr lang="en-GB" dirty="0" smtClean="0"/>
          </a:p>
          <a:p>
            <a:r>
              <a:rPr lang="en-GB" dirty="0" smtClean="0"/>
              <a:t>Here is an example:</a:t>
            </a:r>
            <a:endParaRPr lang="en-GB" dirty="0"/>
          </a:p>
        </p:txBody>
      </p:sp>
    </p:spTree>
    <p:custDataLst>
      <p:tags r:id="rId1"/>
    </p:custDataLst>
    <p:extLst>
      <p:ext uri="{BB962C8B-B14F-4D97-AF65-F5344CB8AC3E}">
        <p14:creationId xmlns:p14="http://schemas.microsoft.com/office/powerpoint/2010/main" val="1442868243"/>
      </p:ext>
    </p:extLst>
  </p:cSld>
  <p:clrMapOvr>
    <a:masterClrMapping/>
  </p:clrMapOvr>
  <p:transition spd="slow" advTm="45548">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Can spirits incite serious crimes?</a:t>
            </a:r>
            <a:endParaRPr lang="en-GB" dirty="0"/>
          </a:p>
        </p:txBody>
      </p:sp>
      <p:pic>
        <p:nvPicPr>
          <p:cNvPr id="5" name="1BSn7jzX0rQ?list=PLWbnAUbnN9_f2KG00zdTmxSsNFUoH-l79"/>
          <p:cNvPicPr>
            <a:picLocks noGrp="1" noRot="1" noChangeAspect="1"/>
          </p:cNvPicPr>
          <p:nvPr>
            <p:ph sz="quarter" idx="13"/>
            <a:videoFile r:link="rId1"/>
          </p:nvPr>
        </p:nvPicPr>
        <p:blipFill>
          <a:blip r:embed="rId3"/>
          <a:stretch>
            <a:fillRect/>
          </a:stretch>
        </p:blipFill>
        <p:spPr>
          <a:xfrm>
            <a:off x="1320800" y="1828800"/>
            <a:ext cx="6366933" cy="3581400"/>
          </a:xfrm>
          <a:prstGeom prst="rect">
            <a:avLst/>
          </a:prstGeom>
        </p:spPr>
      </p:pic>
    </p:spTree>
    <p:extLst>
      <p:ext uri="{BB962C8B-B14F-4D97-AF65-F5344CB8AC3E}">
        <p14:creationId xmlns:p14="http://schemas.microsoft.com/office/powerpoint/2010/main" val="784104146"/>
      </p:ext>
    </p:extLst>
  </p:cSld>
  <p:clrMapOvr>
    <a:masterClrMapping/>
  </p:clrMapOvr>
  <p:transition spd="slow" advTm="393427">
    <p:pull/>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3.1|30.1"/>
</p:tagLst>
</file>

<file path=ppt/tags/tag10.xml><?xml version="1.0" encoding="utf-8"?>
<p:tagLst xmlns:a="http://schemas.openxmlformats.org/drawingml/2006/main" xmlns:r="http://schemas.openxmlformats.org/officeDocument/2006/relationships" xmlns:p="http://schemas.openxmlformats.org/presentationml/2006/main">
  <p:tag name="TIMING" val="|2.2|8.5|7.7|5|4.9"/>
</p:tagLst>
</file>

<file path=ppt/tags/tag2.xml><?xml version="1.0" encoding="utf-8"?>
<p:tagLst xmlns:a="http://schemas.openxmlformats.org/drawingml/2006/main" xmlns:r="http://schemas.openxmlformats.org/officeDocument/2006/relationships" xmlns:p="http://schemas.openxmlformats.org/presentationml/2006/main">
  <p:tag name="TIMING" val="|0.9|6|5.3|4.1|4.2|4.6"/>
</p:tagLst>
</file>

<file path=ppt/tags/tag3.xml><?xml version="1.0" encoding="utf-8"?>
<p:tagLst xmlns:a="http://schemas.openxmlformats.org/drawingml/2006/main" xmlns:r="http://schemas.openxmlformats.org/officeDocument/2006/relationships" xmlns:p="http://schemas.openxmlformats.org/presentationml/2006/main">
  <p:tag name="TIMING" val="|3.4|6.9|2.8|3.3|2.3|3.4"/>
</p:tagLst>
</file>

<file path=ppt/tags/tag4.xml><?xml version="1.0" encoding="utf-8"?>
<p:tagLst xmlns:a="http://schemas.openxmlformats.org/drawingml/2006/main" xmlns:r="http://schemas.openxmlformats.org/officeDocument/2006/relationships" xmlns:p="http://schemas.openxmlformats.org/presentationml/2006/main">
  <p:tag name="TIMING" val="|5.3"/>
</p:tagLst>
</file>

<file path=ppt/tags/tag5.xml><?xml version="1.0" encoding="utf-8"?>
<p:tagLst xmlns:a="http://schemas.openxmlformats.org/drawingml/2006/main" xmlns:r="http://schemas.openxmlformats.org/officeDocument/2006/relationships" xmlns:p="http://schemas.openxmlformats.org/presentationml/2006/main">
  <p:tag name="TIMING" val="|1.9"/>
</p:tagLst>
</file>

<file path=ppt/tags/tag6.xml><?xml version="1.0" encoding="utf-8"?>
<p:tagLst xmlns:a="http://schemas.openxmlformats.org/drawingml/2006/main" xmlns:r="http://schemas.openxmlformats.org/officeDocument/2006/relationships" xmlns:p="http://schemas.openxmlformats.org/presentationml/2006/main">
  <p:tag name="TIMING" val="|16.8"/>
</p:tagLst>
</file>

<file path=ppt/tags/tag7.xml><?xml version="1.0" encoding="utf-8"?>
<p:tagLst xmlns:a="http://schemas.openxmlformats.org/drawingml/2006/main" xmlns:r="http://schemas.openxmlformats.org/officeDocument/2006/relationships" xmlns:p="http://schemas.openxmlformats.org/presentationml/2006/main">
  <p:tag name="TIMING" val="|17.3|2.7|10.4|12.4"/>
</p:tagLst>
</file>

<file path=ppt/tags/tag8.xml><?xml version="1.0" encoding="utf-8"?>
<p:tagLst xmlns:a="http://schemas.openxmlformats.org/drawingml/2006/main" xmlns:r="http://schemas.openxmlformats.org/officeDocument/2006/relationships" xmlns:p="http://schemas.openxmlformats.org/presentationml/2006/main">
  <p:tag name="TIMING" val="|3|2.8|4.1|3.5"/>
</p:tagLst>
</file>

<file path=ppt/tags/tag9.xml><?xml version="1.0" encoding="utf-8"?>
<p:tagLst xmlns:a="http://schemas.openxmlformats.org/drawingml/2006/main" xmlns:r="http://schemas.openxmlformats.org/officeDocument/2006/relationships" xmlns:p="http://schemas.openxmlformats.org/presentationml/2006/main">
  <p:tag name="TIMING" val="|11|8|6.2|4.2|8.3|4.2|4.2|6.5"/>
</p:tagLst>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1067</TotalTime>
  <Words>977</Words>
  <Application>Microsoft Office PowerPoint</Application>
  <PresentationFormat>On-screen Show (4:3)</PresentationFormat>
  <Paragraphs>65</Paragraphs>
  <Slides>15</Slides>
  <Notes>1</Notes>
  <HiddenSlides>0</HiddenSlides>
  <MMClips>1</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Horizon</vt:lpstr>
      <vt:lpstr>A Pragmatic Methodology for the Investigation of Hallucinations and Veridical Voices</vt:lpstr>
      <vt:lpstr>  A Method for Investigation </vt:lpstr>
      <vt:lpstr>Prospective sample groups</vt:lpstr>
      <vt:lpstr>Mass Killers Who Hear Voices and Act Upon Them</vt:lpstr>
      <vt:lpstr>How to Research Killers Who Hear Command Hallucinations – Method 1</vt:lpstr>
      <vt:lpstr>How to Research Killers Who Hear Command Hallucinations – Method 2</vt:lpstr>
      <vt:lpstr>The Case of Jason Dalton</vt:lpstr>
      <vt:lpstr>A Remote Spirit Release Investigation</vt:lpstr>
      <vt:lpstr>Can spirits incite serious crimes?</vt:lpstr>
      <vt:lpstr>Questions raised</vt:lpstr>
      <vt:lpstr>A Selection of healthcare professionals who have documented their successful application of SRT in Clinical practice</vt:lpstr>
      <vt:lpstr>Spiritism and mental health</vt:lpstr>
      <vt:lpstr>Questions to be addressed</vt:lpstr>
      <vt:lpstr>SRT Research Proposals</vt:lpstr>
      <vt:lpstr>Thank you for listening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Evil, Mad or Possessed?</dc:title>
  <dc:creator>Terry</dc:creator>
  <cp:lastModifiedBy>Terry</cp:lastModifiedBy>
  <cp:revision>113</cp:revision>
  <dcterms:created xsi:type="dcterms:W3CDTF">2016-06-21T16:46:11Z</dcterms:created>
  <dcterms:modified xsi:type="dcterms:W3CDTF">2016-09-15T11:52:16Z</dcterms:modified>
</cp:coreProperties>
</file>