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tags/tag1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 id="2147483710" r:id="rId2"/>
  </p:sldMasterIdLst>
  <p:notesMasterIdLst>
    <p:notesMasterId r:id="rId17"/>
  </p:notesMasterIdLst>
  <p:handoutMasterIdLst>
    <p:handoutMasterId r:id="rId18"/>
  </p:handoutMasterIdLst>
  <p:sldIdLst>
    <p:sldId id="273" r:id="rId3"/>
    <p:sldId id="261" r:id="rId4"/>
    <p:sldId id="271" r:id="rId5"/>
    <p:sldId id="269" r:id="rId6"/>
    <p:sldId id="267" r:id="rId7"/>
    <p:sldId id="268" r:id="rId8"/>
    <p:sldId id="259" r:id="rId9"/>
    <p:sldId id="260" r:id="rId10"/>
    <p:sldId id="264" r:id="rId11"/>
    <p:sldId id="272" r:id="rId12"/>
    <p:sldId id="270" r:id="rId13"/>
    <p:sldId id="265" r:id="rId14"/>
    <p:sldId id="262"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5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8F76BF-6A00-44EC-9126-3442631E5C41}" type="datetimeFigureOut">
              <a:rPr lang="en-GB" smtClean="0"/>
              <a:t>07/09/2016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E2C754-CF69-4058-9C71-2E205E10D24E}" type="slidenum">
              <a:rPr lang="en-GB" smtClean="0"/>
              <a:t>‹#›</a:t>
            </a:fld>
            <a:endParaRPr lang="en-GB"/>
          </a:p>
        </p:txBody>
      </p:sp>
    </p:spTree>
    <p:extLst>
      <p:ext uri="{BB962C8B-B14F-4D97-AF65-F5344CB8AC3E}">
        <p14:creationId xmlns:p14="http://schemas.microsoft.com/office/powerpoint/2010/main" val="155905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AEC348-40B8-48B9-99C2-9867882F6CC7}" type="datetimeFigureOut">
              <a:rPr lang="en-GB" smtClean="0"/>
              <a:t>07/09/2016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E32062-0C59-4FA9-A691-A79C8F8AC874}" type="slidenum">
              <a:rPr lang="en-GB" smtClean="0"/>
              <a:t>‹#›</a:t>
            </a:fld>
            <a:endParaRPr lang="en-GB"/>
          </a:p>
        </p:txBody>
      </p:sp>
    </p:spTree>
    <p:extLst>
      <p:ext uri="{BB962C8B-B14F-4D97-AF65-F5344CB8AC3E}">
        <p14:creationId xmlns:p14="http://schemas.microsoft.com/office/powerpoint/2010/main" val="3111611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 much has been written on the efficacy of these methods in case studies by these clinicians, they</a:t>
            </a:r>
            <a:r>
              <a:rPr lang="en-GB" baseline="0" dirty="0" smtClean="0"/>
              <a:t> have never been subjected to examination under strictly controlled conditions. </a:t>
            </a:r>
            <a:endParaRPr lang="en-GB" dirty="0"/>
          </a:p>
        </p:txBody>
      </p:sp>
      <p:sp>
        <p:nvSpPr>
          <p:cNvPr id="4" name="Slide Number Placeholder 3"/>
          <p:cNvSpPr>
            <a:spLocks noGrp="1"/>
          </p:cNvSpPr>
          <p:nvPr>
            <p:ph type="sldNum" sz="quarter" idx="10"/>
          </p:nvPr>
        </p:nvSpPr>
        <p:spPr/>
        <p:txBody>
          <a:bodyPr/>
          <a:lstStyle/>
          <a:p>
            <a:fld id="{88E32062-0C59-4FA9-A691-A79C8F8AC874}" type="slidenum">
              <a:rPr lang="en-GB" smtClean="0"/>
              <a:t>11</a:t>
            </a:fld>
            <a:endParaRPr lang="en-GB"/>
          </a:p>
        </p:txBody>
      </p:sp>
    </p:spTree>
    <p:extLst>
      <p:ext uri="{BB962C8B-B14F-4D97-AF65-F5344CB8AC3E}">
        <p14:creationId xmlns:p14="http://schemas.microsoft.com/office/powerpoint/2010/main" val="1171427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471AF927-D8D5-4DD9-B596-A1783E30AB84}" type="datetimeFigureOut">
              <a:rPr lang="en-GB" smtClean="0"/>
              <a:t>07/09/2016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1AF927-D8D5-4DD9-B596-A1783E30AB84}" type="datetimeFigureOut">
              <a:rPr lang="en-GB" smtClean="0"/>
              <a:t>07/09/2016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1AF927-D8D5-4DD9-B596-A1783E30AB84}" type="datetimeFigureOut">
              <a:rPr lang="en-GB" smtClean="0"/>
              <a:t>07/09/2016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23" name="Slide Number Placeholder 22"/>
          <p:cNvSpPr>
            <a:spLocks noGrp="1"/>
          </p:cNvSpPr>
          <p:nvPr>
            <p:ph type="sldNum" sz="quarter" idx="11"/>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
        <p:nvSpPr>
          <p:cNvPr id="24" name="Footer Placeholder 23"/>
          <p:cNvSpPr>
            <a:spLocks noGrp="1"/>
          </p:cNvSpPr>
          <p:nvPr>
            <p:ph type="ftr" sz="quarter" idx="12"/>
          </p:nvPr>
        </p:nvSpPr>
        <p:spPr/>
        <p:txBody>
          <a:bodyPr/>
          <a:lstStyle/>
          <a:p>
            <a:endParaRPr lang="en-GB">
              <a:solidFill>
                <a:srgbClr val="FFFFFF">
                  <a:alpha val="65000"/>
                </a:srgbClr>
              </a:solidFill>
            </a:endParaRPr>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extLst>
      <p:ext uri="{BB962C8B-B14F-4D97-AF65-F5344CB8AC3E}">
        <p14:creationId xmlns:p14="http://schemas.microsoft.com/office/powerpoint/2010/main" val="4151849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19" name="Slide Number Placeholder 18"/>
          <p:cNvSpPr>
            <a:spLocks noGrp="1"/>
          </p:cNvSpPr>
          <p:nvPr>
            <p:ph type="sldNum" sz="quarter" idx="15"/>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
        <p:nvSpPr>
          <p:cNvPr id="21" name="Footer Placeholder 20"/>
          <p:cNvSpPr>
            <a:spLocks noGrp="1"/>
          </p:cNvSpPr>
          <p:nvPr>
            <p:ph type="ftr" sz="quarter" idx="16"/>
          </p:nvPr>
        </p:nvSpPr>
        <p:spPr/>
        <p:txBody>
          <a:bodyPr/>
          <a:lstStyle/>
          <a:p>
            <a:endParaRPr lang="en-GB">
              <a:solidFill>
                <a:srgbClr val="FFFFFF">
                  <a:alpha val="65000"/>
                </a:srgbClr>
              </a:solidFill>
            </a:endParaRPr>
          </a:p>
        </p:txBody>
      </p:sp>
      <p:sp>
        <p:nvSpPr>
          <p:cNvPr id="8" name="Title 7"/>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892922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20" name="Slide Number Placeholder 19"/>
          <p:cNvSpPr>
            <a:spLocks noGrp="1"/>
          </p:cNvSpPr>
          <p:nvPr>
            <p:ph type="sldNum" sz="quarter" idx="11"/>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
        <p:nvSpPr>
          <p:cNvPr id="21" name="Footer Placeholder 20"/>
          <p:cNvSpPr>
            <a:spLocks noGrp="1"/>
          </p:cNvSpPr>
          <p:nvPr>
            <p:ph type="ftr" sz="quarter" idx="12"/>
          </p:nvPr>
        </p:nvSpPr>
        <p:spPr/>
        <p:txBody>
          <a:bodyPr/>
          <a:lstStyle/>
          <a:p>
            <a:endParaRPr lang="en-GB">
              <a:solidFill>
                <a:srgbClr val="FFFFFF">
                  <a:alpha val="65000"/>
                </a:srgbClr>
              </a:solidFill>
            </a:endParaRPr>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extLst>
      <p:ext uri="{BB962C8B-B14F-4D97-AF65-F5344CB8AC3E}">
        <p14:creationId xmlns:p14="http://schemas.microsoft.com/office/powerpoint/2010/main" val="419498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25" name="Slide Number Placeholder 24"/>
          <p:cNvSpPr>
            <a:spLocks noGrp="1"/>
          </p:cNvSpPr>
          <p:nvPr>
            <p:ph type="sldNum" sz="quarter" idx="16"/>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
        <p:nvSpPr>
          <p:cNvPr id="26" name="Footer Placeholder 25"/>
          <p:cNvSpPr>
            <a:spLocks noGrp="1"/>
          </p:cNvSpPr>
          <p:nvPr>
            <p:ph type="ftr" sz="quarter" idx="17"/>
          </p:nvPr>
        </p:nvSpPr>
        <p:spPr/>
        <p:txBody>
          <a:bodyPr/>
          <a:lstStyle/>
          <a:p>
            <a:endParaRPr lang="en-GB">
              <a:solidFill>
                <a:srgbClr val="FFFFFF">
                  <a:alpha val="65000"/>
                </a:srgbClr>
              </a:solidFill>
            </a:endParaRPr>
          </a:p>
        </p:txBody>
      </p:sp>
    </p:spTree>
    <p:extLst>
      <p:ext uri="{BB962C8B-B14F-4D97-AF65-F5344CB8AC3E}">
        <p14:creationId xmlns:p14="http://schemas.microsoft.com/office/powerpoint/2010/main" val="41857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24" name="Slide Number Placeholder 23"/>
          <p:cNvSpPr>
            <a:spLocks noGrp="1"/>
          </p:cNvSpPr>
          <p:nvPr>
            <p:ph type="sldNum" sz="quarter" idx="17"/>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
        <p:nvSpPr>
          <p:cNvPr id="29" name="Footer Placeholder 28"/>
          <p:cNvSpPr>
            <a:spLocks noGrp="1"/>
          </p:cNvSpPr>
          <p:nvPr>
            <p:ph type="ftr" sz="quarter" idx="18"/>
          </p:nvPr>
        </p:nvSpPr>
        <p:spPr/>
        <p:txBody>
          <a:bodyPr/>
          <a:lstStyle/>
          <a:p>
            <a:endParaRPr lang="en-GB">
              <a:solidFill>
                <a:srgbClr val="FFFFFF">
                  <a:alpha val="65000"/>
                </a:srgbClr>
              </a:solidFill>
            </a:endParaRPr>
          </a:p>
        </p:txBody>
      </p:sp>
    </p:spTree>
    <p:extLst>
      <p:ext uri="{BB962C8B-B14F-4D97-AF65-F5344CB8AC3E}">
        <p14:creationId xmlns:p14="http://schemas.microsoft.com/office/powerpoint/2010/main" val="2133878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1" name="Date Placeholder 10"/>
          <p:cNvSpPr>
            <a:spLocks noGrp="1"/>
          </p:cNvSpPr>
          <p:nvPr>
            <p:ph type="dt" sz="half" idx="10"/>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14" name="Slide Number Placeholder 13"/>
          <p:cNvSpPr>
            <a:spLocks noGrp="1"/>
          </p:cNvSpPr>
          <p:nvPr>
            <p:ph type="sldNum" sz="quarter" idx="11"/>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
        <p:nvSpPr>
          <p:cNvPr id="18" name="Footer Placeholder 17"/>
          <p:cNvSpPr>
            <a:spLocks noGrp="1"/>
          </p:cNvSpPr>
          <p:nvPr>
            <p:ph type="ftr" sz="quarter" idx="12"/>
          </p:nvPr>
        </p:nvSpPr>
        <p:spPr/>
        <p:txBody>
          <a:bodyPr/>
          <a:lstStyle/>
          <a:p>
            <a:endParaRPr lang="en-GB">
              <a:solidFill>
                <a:srgbClr val="FFFFFF">
                  <a:alpha val="65000"/>
                </a:srgbClr>
              </a:solidFill>
            </a:endParaRPr>
          </a:p>
        </p:txBody>
      </p:sp>
      <p:sp>
        <p:nvSpPr>
          <p:cNvPr id="15" name="Title 14"/>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735059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Date Placeholder 6"/>
          <p:cNvSpPr>
            <a:spLocks noGrp="1"/>
          </p:cNvSpPr>
          <p:nvPr>
            <p:ph type="dt" sz="half" idx="10"/>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12" name="Slide Number Placeholder 11"/>
          <p:cNvSpPr>
            <a:spLocks noGrp="1"/>
          </p:cNvSpPr>
          <p:nvPr>
            <p:ph type="sldNum" sz="quarter" idx="11"/>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
        <p:nvSpPr>
          <p:cNvPr id="13" name="Footer Placeholder 12"/>
          <p:cNvSpPr>
            <a:spLocks noGrp="1"/>
          </p:cNvSpPr>
          <p:nvPr>
            <p:ph type="ftr" sz="quarter" idx="12"/>
          </p:nvPr>
        </p:nvSpPr>
        <p:spPr/>
        <p:txBody>
          <a:bodyPr/>
          <a:lstStyle/>
          <a:p>
            <a:endParaRPr lang="en-GB">
              <a:solidFill>
                <a:srgbClr val="FFFFFF">
                  <a:alpha val="65000"/>
                </a:srgbClr>
              </a:solidFill>
            </a:endParaRPr>
          </a:p>
        </p:txBody>
      </p:sp>
    </p:spTree>
    <p:extLst>
      <p:ext uri="{BB962C8B-B14F-4D97-AF65-F5344CB8AC3E}">
        <p14:creationId xmlns:p14="http://schemas.microsoft.com/office/powerpoint/2010/main" val="1384134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18" name="Slide Number Placeholder 17"/>
          <p:cNvSpPr>
            <a:spLocks noGrp="1"/>
          </p:cNvSpPr>
          <p:nvPr>
            <p:ph type="sldNum" sz="quarter" idx="16"/>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
        <p:nvSpPr>
          <p:cNvPr id="20" name="Footer Placeholder 19"/>
          <p:cNvSpPr>
            <a:spLocks noGrp="1"/>
          </p:cNvSpPr>
          <p:nvPr>
            <p:ph type="ftr" sz="quarter" idx="17"/>
          </p:nvPr>
        </p:nvSpPr>
        <p:spPr/>
        <p:txBody>
          <a:bodyPr/>
          <a:lstStyle/>
          <a:p>
            <a:endParaRPr lang="en-GB">
              <a:solidFill>
                <a:srgbClr val="FFFFFF">
                  <a:alpha val="65000"/>
                </a:srgbClr>
              </a:solidFill>
            </a:endParaRPr>
          </a:p>
        </p:txBody>
      </p:sp>
    </p:spTree>
    <p:extLst>
      <p:ext uri="{BB962C8B-B14F-4D97-AF65-F5344CB8AC3E}">
        <p14:creationId xmlns:p14="http://schemas.microsoft.com/office/powerpoint/2010/main" val="1510568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471AF927-D8D5-4DD9-B596-A1783E30AB84}" type="datetimeFigureOut">
              <a:rPr lang="en-GB" smtClean="0"/>
              <a:t>07/09/2016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20" name="Slide Number Placeholder 19"/>
          <p:cNvSpPr>
            <a:spLocks noGrp="1"/>
          </p:cNvSpPr>
          <p:nvPr>
            <p:ph type="sldNum" sz="quarter" idx="15"/>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
        <p:nvSpPr>
          <p:cNvPr id="21" name="Footer Placeholder 20"/>
          <p:cNvSpPr>
            <a:spLocks noGrp="1"/>
          </p:cNvSpPr>
          <p:nvPr>
            <p:ph type="ftr" sz="quarter" idx="16"/>
          </p:nvPr>
        </p:nvSpPr>
        <p:spPr/>
        <p:txBody>
          <a:bodyPr/>
          <a:lstStyle/>
          <a:p>
            <a:endParaRPr lang="en-GB">
              <a:solidFill>
                <a:srgbClr val="FFFFFF">
                  <a:alpha val="65000"/>
                </a:srgbClr>
              </a:solidFill>
            </a:endParaRPr>
          </a:p>
        </p:txBody>
      </p:sp>
    </p:spTree>
    <p:extLst>
      <p:ext uri="{BB962C8B-B14F-4D97-AF65-F5344CB8AC3E}">
        <p14:creationId xmlns:p14="http://schemas.microsoft.com/office/powerpoint/2010/main" val="1103181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5" name="Footer Placeholder 4"/>
          <p:cNvSpPr>
            <a:spLocks noGrp="1"/>
          </p:cNvSpPr>
          <p:nvPr>
            <p:ph type="ftr" sz="quarter" idx="11"/>
          </p:nvPr>
        </p:nvSpPr>
        <p:spPr/>
        <p:txBody>
          <a:bodyPr/>
          <a:lstStyle/>
          <a:p>
            <a:endParaRPr lang="en-GB">
              <a:solidFill>
                <a:srgbClr val="FFFFFF">
                  <a:alpha val="65000"/>
                </a:srgbClr>
              </a:solidFill>
            </a:endParaRPr>
          </a:p>
        </p:txBody>
      </p:sp>
      <p:sp>
        <p:nvSpPr>
          <p:cNvPr id="6" name="Slide Number Placeholder 5"/>
          <p:cNvSpPr>
            <a:spLocks noGrp="1"/>
          </p:cNvSpPr>
          <p:nvPr>
            <p:ph type="sldNum" sz="quarter" idx="12"/>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Tree>
    <p:extLst>
      <p:ext uri="{BB962C8B-B14F-4D97-AF65-F5344CB8AC3E}">
        <p14:creationId xmlns:p14="http://schemas.microsoft.com/office/powerpoint/2010/main" val="36024990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5" name="Footer Placeholder 4"/>
          <p:cNvSpPr>
            <a:spLocks noGrp="1"/>
          </p:cNvSpPr>
          <p:nvPr>
            <p:ph type="ftr" sz="quarter" idx="11"/>
          </p:nvPr>
        </p:nvSpPr>
        <p:spPr/>
        <p:txBody>
          <a:bodyPr/>
          <a:lstStyle/>
          <a:p>
            <a:endParaRPr lang="en-GB">
              <a:solidFill>
                <a:srgbClr val="FFFFFF">
                  <a:alpha val="65000"/>
                </a:srgbClr>
              </a:solidFill>
            </a:endParaRPr>
          </a:p>
        </p:txBody>
      </p:sp>
      <p:sp>
        <p:nvSpPr>
          <p:cNvPr id="6" name="Slide Number Placeholder 5"/>
          <p:cNvSpPr>
            <a:spLocks noGrp="1"/>
          </p:cNvSpPr>
          <p:nvPr>
            <p:ph type="sldNum" sz="quarter" idx="12"/>
          </p:nvPr>
        </p:nvSpPr>
        <p:spPr/>
        <p:txBody>
          <a:body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Tree>
    <p:extLst>
      <p:ext uri="{BB962C8B-B14F-4D97-AF65-F5344CB8AC3E}">
        <p14:creationId xmlns:p14="http://schemas.microsoft.com/office/powerpoint/2010/main" val="2547460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1AF927-D8D5-4DD9-B596-A1783E30AB84}" type="datetimeFigureOut">
              <a:rPr lang="en-GB" smtClean="0"/>
              <a:t>07/09/2016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71AF927-D8D5-4DD9-B596-A1783E30AB84}" type="datetimeFigureOut">
              <a:rPr lang="en-GB" smtClean="0"/>
              <a:t>07/09/2016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71AF927-D8D5-4DD9-B596-A1783E30AB84}" type="datetimeFigureOut">
              <a:rPr lang="en-GB" smtClean="0"/>
              <a:t>07/09/2016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1AF927-D8D5-4DD9-B596-A1783E30AB84}" type="datetimeFigureOut">
              <a:rPr lang="en-GB" smtClean="0"/>
              <a:t>07/09/2016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AF927-D8D5-4DD9-B596-A1783E30AB84}" type="datetimeFigureOut">
              <a:rPr lang="en-GB" smtClean="0"/>
              <a:t>07/09/2016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1AF927-D8D5-4DD9-B596-A1783E30AB84}" type="datetimeFigureOut">
              <a:rPr lang="en-GB" smtClean="0"/>
              <a:t>07/09/2016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1AF927-D8D5-4DD9-B596-A1783E30AB84}" type="datetimeFigureOut">
              <a:rPr lang="en-GB" smtClean="0"/>
              <a:t>07/09/2016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B350CD-6F0A-4CE2-9215-61800107D57A}"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71AF927-D8D5-4DD9-B596-A1783E30AB84}" type="datetimeFigureOut">
              <a:rPr lang="en-GB" smtClean="0"/>
              <a:t>07/09/2016</a:t>
            </a:fld>
            <a:endParaRPr lang="en-GB"/>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GB"/>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9BB350CD-6F0A-4CE2-9215-61800107D57A}"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471AF927-D8D5-4DD9-B596-A1783E30AB84}" type="datetimeFigureOut">
              <a:rPr lang="en-GB" smtClean="0">
                <a:solidFill>
                  <a:srgbClr val="FFFFFF">
                    <a:alpha val="65000"/>
                  </a:srgbClr>
                </a:solidFill>
              </a:rPr>
              <a:pPr/>
              <a:t>07/09/2016</a:t>
            </a:fld>
            <a:endParaRPr lang="en-GB">
              <a:solidFill>
                <a:srgbClr val="FFFFFF">
                  <a:alpha val="65000"/>
                </a:srgbClr>
              </a:solidFill>
            </a:endParaRPr>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GB">
              <a:solidFill>
                <a:srgbClr val="FFFFFF">
                  <a:alpha val="65000"/>
                </a:srgbClr>
              </a:solidFill>
            </a:endParaRPr>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9BB350CD-6F0A-4CE2-9215-61800107D57A}" type="slidenum">
              <a:rPr lang="en-GB" smtClean="0">
                <a:solidFill>
                  <a:srgbClr val="FFFFFF">
                    <a:alpha val="65000"/>
                  </a:srgbClr>
                </a:solidFill>
              </a:rPr>
              <a:pPr/>
              <a:t>‹#›</a:t>
            </a:fld>
            <a:endParaRPr lang="en-GB">
              <a:solidFill>
                <a:srgbClr val="FFFFFF">
                  <a:alpha val="65000"/>
                </a:srgbClr>
              </a:solidFill>
            </a:endParaRPr>
          </a:p>
        </p:txBody>
      </p:sp>
    </p:spTree>
    <p:extLst>
      <p:ext uri="{BB962C8B-B14F-4D97-AF65-F5344CB8AC3E}">
        <p14:creationId xmlns:p14="http://schemas.microsoft.com/office/powerpoint/2010/main" val="1999019963"/>
      </p:ext>
    </p:extLst>
  </p:cSld>
  <p:clrMap bg1="dk1" tx1="lt1" bg2="dk2" tx2="lt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notesSlide" Target="../notesSlides/notesSlide1.xml"/><Relationship Id="rId7" Type="http://schemas.openxmlformats.org/officeDocument/2006/relationships/image" Target="../media/image12.jpg"/><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image" Target="../media/image11.jpg"/><Relationship Id="rId11" Type="http://schemas.openxmlformats.org/officeDocument/2006/relationships/image" Target="../media/image16.jpg"/><Relationship Id="rId5" Type="http://schemas.openxmlformats.org/officeDocument/2006/relationships/image" Target="../media/image10.jpg"/><Relationship Id="rId10" Type="http://schemas.openxmlformats.org/officeDocument/2006/relationships/image" Target="../media/image15.jpg"/><Relationship Id="rId4" Type="http://schemas.openxmlformats.org/officeDocument/2006/relationships/image" Target="../media/image9.jpg"/><Relationship Id="rId9" Type="http://schemas.openxmlformats.org/officeDocument/2006/relationships/image" Target="../media/image14.jp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hyperlink" Target="mailto:palmert55@gmail.com?subject=Seriously%20strange%20presentation" TargetMode="External"/><Relationship Id="rId2" Type="http://schemas.openxmlformats.org/officeDocument/2006/relationships/hyperlink" Target="http://www.tjpalmer.org/wp-content/uploads/2012/03/Evil-mad-or-possessed.pdf" TargetMode="External"/><Relationship Id="rId1" Type="http://schemas.openxmlformats.org/officeDocument/2006/relationships/slideLayout" Target="../slideLayouts/slideLayout4.xml"/><Relationship Id="rId5" Type="http://schemas.openxmlformats.org/officeDocument/2006/relationships/image" Target="../media/image17.jpg"/><Relationship Id="rId4" Type="http://schemas.openxmlformats.org/officeDocument/2006/relationships/hyperlink" Target="http://www.cambridgescholars.com/the-science-of-spirit-possession-2nd-editio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hyperlink" Target="http://www.gannett-cdn.com/GDContent/mass-killings/index.html#title" TargetMode="Externa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5.xml"/><Relationship Id="rId1" Type="http://schemas.openxmlformats.org/officeDocument/2006/relationships/tags" Target="../tags/tag4.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5.xml"/><Relationship Id="rId1" Type="http://schemas.openxmlformats.org/officeDocument/2006/relationships/tags" Target="../tags/tag5.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https://www.youtube.com/embed/1BSn7jzX0rQ?list=PLWbnAUbnN9_f2KG00zdTmxSsNFUoH-l7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600574" cy="1676400"/>
          </a:xfrm>
        </p:spPr>
        <p:txBody>
          <a:bodyPr>
            <a:normAutofit fontScale="92500" lnSpcReduction="10000"/>
          </a:bodyPr>
          <a:lstStyle/>
          <a:p>
            <a:r>
              <a:rPr lang="en-GB" dirty="0" smtClean="0"/>
              <a:t>Seriously Strange Conference 2016</a:t>
            </a:r>
          </a:p>
          <a:p>
            <a:r>
              <a:rPr lang="en-GB" dirty="0" smtClean="0"/>
              <a:t>Reading </a:t>
            </a:r>
          </a:p>
          <a:p>
            <a:endParaRPr lang="en-GB" dirty="0"/>
          </a:p>
          <a:p>
            <a:r>
              <a:rPr lang="en-GB" dirty="0" smtClean="0"/>
              <a:t>Terence Palmer PhD</a:t>
            </a:r>
            <a:endParaRPr lang="en-GB" dirty="0"/>
          </a:p>
        </p:txBody>
      </p:sp>
      <p:sp>
        <p:nvSpPr>
          <p:cNvPr id="2" name="Title 1"/>
          <p:cNvSpPr>
            <a:spLocks noGrp="1"/>
          </p:cNvSpPr>
          <p:nvPr>
            <p:ph type="title"/>
          </p:nvPr>
        </p:nvSpPr>
        <p:spPr/>
        <p:txBody>
          <a:bodyPr/>
          <a:lstStyle/>
          <a:p>
            <a:r>
              <a:rPr lang="en-GB" dirty="0" smtClean="0"/>
              <a:t>Evil, Mad </a:t>
            </a:r>
            <a:r>
              <a:rPr lang="en-GB" smtClean="0"/>
              <a:t>or Possessed?</a:t>
            </a:r>
            <a:endParaRPr lang="en-GB"/>
          </a:p>
        </p:txBody>
      </p:sp>
    </p:spTree>
    <p:extLst>
      <p:ext uri="{BB962C8B-B14F-4D97-AF65-F5344CB8AC3E}">
        <p14:creationId xmlns:p14="http://schemas.microsoft.com/office/powerpoint/2010/main" val="2730196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raised</a:t>
            </a:r>
            <a:endParaRPr lang="en-GB" dirty="0"/>
          </a:p>
        </p:txBody>
      </p:sp>
      <p:sp>
        <p:nvSpPr>
          <p:cNvPr id="3" name="Content Placeholder 2"/>
          <p:cNvSpPr>
            <a:spLocks noGrp="1"/>
          </p:cNvSpPr>
          <p:nvPr>
            <p:ph sz="quarter" idx="13"/>
          </p:nvPr>
        </p:nvSpPr>
        <p:spPr/>
        <p:txBody>
          <a:bodyPr>
            <a:normAutofit lnSpcReduction="10000"/>
          </a:bodyPr>
          <a:lstStyle/>
          <a:p>
            <a:pPr>
              <a:buFont typeface="+mj-lt"/>
              <a:buAutoNum type="arabicPeriod"/>
            </a:pPr>
            <a:r>
              <a:rPr lang="en-GB" sz="2800" dirty="0" smtClean="0"/>
              <a:t>Is this the result of the scanner’s overactive imagination?</a:t>
            </a:r>
          </a:p>
          <a:p>
            <a:pPr>
              <a:buFont typeface="+mj-lt"/>
              <a:buAutoNum type="arabicPeriod"/>
            </a:pPr>
            <a:r>
              <a:rPr lang="en-GB" sz="2800" dirty="0" smtClean="0"/>
              <a:t>How can we distinguish the difference between imagination and veridical authenticity?</a:t>
            </a:r>
          </a:p>
          <a:p>
            <a:pPr>
              <a:buFont typeface="+mj-lt"/>
              <a:buAutoNum type="arabicPeriod"/>
            </a:pPr>
            <a:r>
              <a:rPr lang="en-GB" sz="2800" dirty="0" smtClean="0"/>
              <a:t>Can the scientific research into ‘remote viewing’ add credence to the method?</a:t>
            </a:r>
          </a:p>
          <a:p>
            <a:pPr>
              <a:buFont typeface="+mj-lt"/>
              <a:buAutoNum type="arabicPeriod"/>
            </a:pPr>
            <a:r>
              <a:rPr lang="en-GB" sz="2800" dirty="0" smtClean="0"/>
              <a:t>Can the scientific evidence for astral projection, bi-location, clairvoyance and telepathy add credibility to the phenomenon?</a:t>
            </a:r>
            <a:endParaRPr lang="en-GB" sz="2800" dirty="0"/>
          </a:p>
        </p:txBody>
      </p:sp>
    </p:spTree>
    <p:custDataLst>
      <p:tags r:id="rId1"/>
    </p:custDataLst>
    <p:extLst>
      <p:ext uri="{BB962C8B-B14F-4D97-AF65-F5344CB8AC3E}">
        <p14:creationId xmlns:p14="http://schemas.microsoft.com/office/powerpoint/2010/main" val="3467977712"/>
      </p:ext>
    </p:extLst>
  </p:cSld>
  <p:clrMapOvr>
    <a:masterClrMapping/>
  </p:clrMapOvr>
  <p:transition spd="slow" advTm="60604">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A Selection of healthcare professionals who have documented their successful application of SRT in Clinical practice</a:t>
            </a:r>
            <a:endParaRPr lang="en-GB" sz="2400"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511344564"/>
              </p:ext>
            </p:extLst>
          </p:nvPr>
        </p:nvGraphicFramePr>
        <p:xfrm>
          <a:off x="609600" y="1600200"/>
          <a:ext cx="7924800" cy="3962400"/>
        </p:xfrm>
        <a:graphic>
          <a:graphicData uri="http://schemas.openxmlformats.org/drawingml/2006/table">
            <a:tbl>
              <a:tblPr firstRow="1" bandRow="1">
                <a:tableStyleId>{5C22544A-7EE6-4342-B048-85BDC9FD1C3A}</a:tableStyleId>
              </a:tblPr>
              <a:tblGrid>
                <a:gridCol w="1981200"/>
                <a:gridCol w="1981200"/>
                <a:gridCol w="1981200"/>
                <a:gridCol w="1981200"/>
              </a:tblGrid>
              <a:tr h="198120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1981200">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0" y="3657600"/>
            <a:ext cx="1190625" cy="1885950"/>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72062" y="3657600"/>
            <a:ext cx="1000125" cy="1552575"/>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27664" y="3676650"/>
            <a:ext cx="990600" cy="1533525"/>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143000" y="3676650"/>
            <a:ext cx="971550" cy="1543050"/>
          </a:xfrm>
          <a:prstGeom prst="rect">
            <a:avLst/>
          </a:prstGeom>
        </p:spPr>
      </p:pic>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962774" y="1905000"/>
            <a:ext cx="981075" cy="1524000"/>
          </a:xfrm>
          <a:prstGeom prst="rect">
            <a:avLst/>
          </a:prstGeom>
        </p:spPr>
      </p:pic>
      <p:pic>
        <p:nvPicPr>
          <p:cNvPr id="11" name="Picture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970751" y="1914525"/>
            <a:ext cx="1066800" cy="1514475"/>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3000" y="1921452"/>
            <a:ext cx="1000125" cy="1514475"/>
          </a:xfrm>
          <a:prstGeom prst="rect">
            <a:avLst/>
          </a:prstGeom>
        </p:spPr>
      </p:pic>
      <p:pic>
        <p:nvPicPr>
          <p:cNvPr id="13" name="Picture 1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127664" y="1940502"/>
            <a:ext cx="923925" cy="1495425"/>
          </a:xfrm>
          <a:prstGeom prst="rect">
            <a:avLst/>
          </a:prstGeom>
        </p:spPr>
      </p:pic>
    </p:spTree>
    <p:custDataLst>
      <p:tags r:id="rId1"/>
    </p:custDataLst>
    <p:extLst>
      <p:ext uri="{BB962C8B-B14F-4D97-AF65-F5344CB8AC3E}">
        <p14:creationId xmlns:p14="http://schemas.microsoft.com/office/powerpoint/2010/main" val="2407595608"/>
      </p:ext>
    </p:extLst>
  </p:cSld>
  <p:clrMapOvr>
    <a:masterClrMapping/>
  </p:clrMapOvr>
  <p:transition spd="slow" advTm="84966">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1000"/>
                                        <p:tgtEl>
                                          <p:spTgt spid="3"/>
                                        </p:tgtEl>
                                      </p:cBhvr>
                                    </p:animEffect>
                                    <p:anim calcmode="lin" valueType="num">
                                      <p:cBhvr>
                                        <p:cTn id="57" dur="1000" fill="hold"/>
                                        <p:tgtEl>
                                          <p:spTgt spid="3"/>
                                        </p:tgtEl>
                                        <p:attrNameLst>
                                          <p:attrName>ppt_x</p:attrName>
                                        </p:attrNameLst>
                                      </p:cBhvr>
                                      <p:tavLst>
                                        <p:tav tm="0">
                                          <p:val>
                                            <p:strVal val="#ppt_x"/>
                                          </p:val>
                                        </p:tav>
                                        <p:tav tm="100000">
                                          <p:val>
                                            <p:strVal val="#ppt_x"/>
                                          </p:val>
                                        </p:tav>
                                      </p:tavLst>
                                    </p:anim>
                                    <p:anim calcmode="lin" valueType="num">
                                      <p:cBhvr>
                                        <p:cTn id="5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Questions to be addressed</a:t>
            </a:r>
            <a:endParaRPr lang="en-GB" dirty="0"/>
          </a:p>
        </p:txBody>
      </p:sp>
      <p:sp>
        <p:nvSpPr>
          <p:cNvPr id="2" name="Content Placeholder 1"/>
          <p:cNvSpPr>
            <a:spLocks noGrp="1"/>
          </p:cNvSpPr>
          <p:nvPr>
            <p:ph sz="quarter" idx="13"/>
          </p:nvPr>
        </p:nvSpPr>
        <p:spPr/>
        <p:txBody>
          <a:bodyPr>
            <a:normAutofit/>
          </a:bodyPr>
          <a:lstStyle/>
          <a:p>
            <a:pPr>
              <a:buFont typeface="+mj-lt"/>
              <a:buAutoNum type="arabicPeriod"/>
            </a:pPr>
            <a:r>
              <a:rPr lang="en-GB" sz="2000" dirty="0"/>
              <a:t>What could be the benefits and objections to a research </a:t>
            </a:r>
            <a:r>
              <a:rPr lang="en-GB" sz="2000" dirty="0" smtClean="0"/>
              <a:t>project </a:t>
            </a:r>
            <a:r>
              <a:rPr lang="en-GB" sz="2000" dirty="0"/>
              <a:t>to test the hypothesis that spirits do incite people to commit </a:t>
            </a:r>
            <a:r>
              <a:rPr lang="en-GB" sz="2000" dirty="0" smtClean="0"/>
              <a:t>serious crimes against other humans?</a:t>
            </a:r>
            <a:endParaRPr lang="en-GB" sz="2000" dirty="0"/>
          </a:p>
          <a:p>
            <a:pPr marL="342900" indent="-342900">
              <a:buFont typeface="+mj-lt"/>
              <a:buAutoNum type="arabicPeriod"/>
            </a:pPr>
            <a:r>
              <a:rPr lang="en-GB" sz="2000" dirty="0" smtClean="0"/>
              <a:t>Under what experimental conditions could the remote spirit release method be scientifically validated?</a:t>
            </a:r>
          </a:p>
          <a:p>
            <a:pPr marL="342900" indent="-342900">
              <a:buFont typeface="+mj-lt"/>
              <a:buAutoNum type="arabicPeriod"/>
            </a:pPr>
            <a:r>
              <a:rPr lang="en-GB" sz="2000" dirty="0" smtClean="0"/>
              <a:t>Would it be possible to interview perpetrators who hear voices whilst imprisoned?</a:t>
            </a:r>
          </a:p>
          <a:p>
            <a:pPr marL="342900" indent="-342900">
              <a:buFont typeface="+mj-lt"/>
              <a:buAutoNum type="arabicPeriod"/>
            </a:pPr>
            <a:r>
              <a:rPr lang="en-GB" sz="2000" dirty="0" smtClean="0"/>
              <a:t>Which scientific institution would be willing to test the hypothesis?</a:t>
            </a:r>
          </a:p>
          <a:p>
            <a:pPr marL="342900" indent="-342900">
              <a:buFont typeface="+mj-lt"/>
              <a:buAutoNum type="arabicPeriod"/>
            </a:pPr>
            <a:r>
              <a:rPr lang="en-GB" sz="2000" dirty="0" smtClean="0"/>
              <a:t>Who would fund such an experiment?</a:t>
            </a:r>
          </a:p>
          <a:p>
            <a:pPr marL="342900" indent="-342900">
              <a:buFont typeface="+mj-lt"/>
              <a:buAutoNum type="arabicPeriod"/>
            </a:pPr>
            <a:endParaRPr lang="en-GB" sz="2000" dirty="0"/>
          </a:p>
        </p:txBody>
      </p:sp>
    </p:spTree>
    <p:custDataLst>
      <p:tags r:id="rId1"/>
    </p:custDataLst>
    <p:extLst>
      <p:ext uri="{BB962C8B-B14F-4D97-AF65-F5344CB8AC3E}">
        <p14:creationId xmlns:p14="http://schemas.microsoft.com/office/powerpoint/2010/main" val="4272456721"/>
      </p:ext>
    </p:extLst>
  </p:cSld>
  <p:clrMapOvr>
    <a:masterClrMapping/>
  </p:clrMapOvr>
  <p:transition spd="slow" advTm="43618">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GB" sz="1800" dirty="0" smtClean="0"/>
              <a:t>Access  the original paper via the website </a:t>
            </a:r>
            <a:r>
              <a:rPr lang="en-GB" sz="1800" dirty="0" smtClean="0">
                <a:hlinkClick r:id="rId2"/>
              </a:rPr>
              <a:t>here</a:t>
            </a:r>
            <a:r>
              <a:rPr lang="en-GB" sz="1800" dirty="0" smtClean="0"/>
              <a:t>.</a:t>
            </a:r>
          </a:p>
          <a:p>
            <a:r>
              <a:rPr lang="en-GB" sz="1800" dirty="0" smtClean="0"/>
              <a:t>A detailed research protocol is in chapter 15 of this book. Click on the book cover image for direct access to the publisher to order online. Use the 20% discount code Spirit20.</a:t>
            </a:r>
          </a:p>
          <a:p>
            <a:r>
              <a:rPr lang="en-GB" sz="1800" dirty="0" smtClean="0"/>
              <a:t>Scientific institutions are invited to access these materials and consider the practicality of putting them into effect.</a:t>
            </a:r>
          </a:p>
          <a:p>
            <a:r>
              <a:rPr lang="en-GB" sz="1800" dirty="0" smtClean="0"/>
              <a:t>Email me at: </a:t>
            </a:r>
            <a:r>
              <a:rPr lang="en-GB" sz="1800" dirty="0" smtClean="0">
                <a:hlinkClick r:id="rId3"/>
              </a:rPr>
              <a:t>palmert55@gmail.com</a:t>
            </a:r>
            <a:endParaRPr lang="en-GB" sz="1800" dirty="0" smtClean="0"/>
          </a:p>
          <a:p>
            <a:endParaRPr lang="en-GB" sz="1400" dirty="0"/>
          </a:p>
        </p:txBody>
      </p:sp>
      <p:pic>
        <p:nvPicPr>
          <p:cNvPr id="5" name="Content Placeholder 4">
            <a:hlinkClick r:id="rId4"/>
          </p:cNvPr>
          <p:cNvPicPr>
            <a:picLocks noGrp="1" noChangeAspect="1"/>
          </p:cNvPicPr>
          <p:nvPr>
            <p:ph sz="quarter" idx="14"/>
          </p:nvPr>
        </p:nvPicPr>
        <p:blipFill>
          <a:blip r:embed="rId5">
            <a:extLst>
              <a:ext uri="{28A0092B-C50C-407E-A947-70E740481C1C}">
                <a14:useLocalDpi xmlns:a14="http://schemas.microsoft.com/office/drawing/2010/main" val="0"/>
              </a:ext>
            </a:extLst>
          </a:blip>
          <a:stretch>
            <a:fillRect/>
          </a:stretch>
        </p:blipFill>
        <p:spPr>
          <a:xfrm>
            <a:off x="5257800" y="1652587"/>
            <a:ext cx="2819400" cy="4010025"/>
          </a:xfrm>
        </p:spPr>
      </p:pic>
      <p:sp>
        <p:nvSpPr>
          <p:cNvPr id="2" name="Title 1"/>
          <p:cNvSpPr>
            <a:spLocks noGrp="1"/>
          </p:cNvSpPr>
          <p:nvPr>
            <p:ph type="title"/>
          </p:nvPr>
        </p:nvSpPr>
        <p:spPr/>
        <p:txBody>
          <a:bodyPr/>
          <a:lstStyle/>
          <a:p>
            <a:r>
              <a:rPr lang="en-GB" dirty="0" smtClean="0"/>
              <a:t>SRT Research Proposals</a:t>
            </a:r>
            <a:endParaRPr lang="en-GB" dirty="0"/>
          </a:p>
        </p:txBody>
      </p:sp>
    </p:spTree>
    <p:extLst>
      <p:ext uri="{BB962C8B-B14F-4D97-AF65-F5344CB8AC3E}">
        <p14:creationId xmlns:p14="http://schemas.microsoft.com/office/powerpoint/2010/main" val="2123646744"/>
      </p:ext>
    </p:extLst>
  </p:cSld>
  <p:clrMapOvr>
    <a:masterClrMapping/>
  </p:clrMapOvr>
  <p:transition spd="slow" advTm="15721">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Thank you for listening	</a:t>
            </a:r>
            <a:endParaRPr lang="en-GB" dirty="0"/>
          </a:p>
        </p:txBody>
      </p:sp>
      <p:sp>
        <p:nvSpPr>
          <p:cNvPr id="6" name="Content Placeholder 5"/>
          <p:cNvSpPr>
            <a:spLocks noGrp="1"/>
          </p:cNvSpPr>
          <p:nvPr>
            <p:ph sz="quarter" idx="13"/>
          </p:nvPr>
        </p:nvSpPr>
        <p:spPr/>
        <p:txBody>
          <a:bodyPr>
            <a:normAutofit/>
          </a:bodyPr>
          <a:lstStyle/>
          <a:p>
            <a:r>
              <a:rPr lang="en-GB" sz="3200" dirty="0" smtClean="0"/>
              <a:t>Any pragmatic suggestions?</a:t>
            </a:r>
            <a:endParaRPr lang="en-GB" sz="3200" dirty="0"/>
          </a:p>
        </p:txBody>
      </p:sp>
    </p:spTree>
    <p:extLst>
      <p:ext uri="{BB962C8B-B14F-4D97-AF65-F5344CB8AC3E}">
        <p14:creationId xmlns:p14="http://schemas.microsoft.com/office/powerpoint/2010/main" val="274998486"/>
      </p:ext>
    </p:extLst>
  </p:cSld>
  <p:clrMapOvr>
    <a:masterClrMapping/>
  </p:clrMapOvr>
  <p:transition spd="slow" advTm="9193">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
            </a:r>
            <a:br>
              <a:rPr lang="en-GB" dirty="0"/>
            </a:br>
            <a:r>
              <a:rPr lang="en-GB" dirty="0"/>
              <a:t> </a:t>
            </a:r>
            <a:r>
              <a:rPr lang="en-GB" b="1" dirty="0"/>
              <a:t>A Method for Investigation </a:t>
            </a:r>
            <a:endParaRPr lang="en-GB" dirty="0"/>
          </a:p>
        </p:txBody>
      </p:sp>
      <p:sp>
        <p:nvSpPr>
          <p:cNvPr id="3" name="Content Placeholder 2"/>
          <p:cNvSpPr>
            <a:spLocks noGrp="1"/>
          </p:cNvSpPr>
          <p:nvPr>
            <p:ph sz="quarter" idx="13"/>
          </p:nvPr>
        </p:nvSpPr>
        <p:spPr/>
        <p:txBody>
          <a:bodyPr>
            <a:normAutofit/>
          </a:bodyPr>
          <a:lstStyle/>
          <a:p>
            <a:r>
              <a:rPr lang="en-GB" dirty="0" smtClean="0"/>
              <a:t>A scientific research protocol with a method of investigating auditory hallucinations that were acted upon by serious criminals was </a:t>
            </a:r>
            <a:r>
              <a:rPr lang="en-GB" dirty="0"/>
              <a:t>originally presented at a conference held at Bangor University in </a:t>
            </a:r>
            <a:r>
              <a:rPr lang="en-GB" dirty="0" smtClean="0"/>
              <a:t>2008.</a:t>
            </a:r>
          </a:p>
          <a:p>
            <a:r>
              <a:rPr lang="en-GB" dirty="0" smtClean="0"/>
              <a:t>The hypothesis is that there is a difference between auditory hallucinations and veridical voices that originate from an external source.</a:t>
            </a:r>
          </a:p>
          <a:p>
            <a:r>
              <a:rPr lang="en-GB" dirty="0" smtClean="0"/>
              <a:t>A more detailed </a:t>
            </a:r>
            <a:r>
              <a:rPr lang="en-GB" dirty="0"/>
              <a:t>scientific project protocol is contained in the final chapter of </a:t>
            </a:r>
            <a:r>
              <a:rPr lang="en-GB" i="1" dirty="0"/>
              <a:t>The Science of Spirit </a:t>
            </a:r>
            <a:r>
              <a:rPr lang="en-GB" i="1" dirty="0" smtClean="0"/>
              <a:t>Possession (2</a:t>
            </a:r>
            <a:r>
              <a:rPr lang="en-GB" i="1" baseline="30000" dirty="0" smtClean="0"/>
              <a:t>nd</a:t>
            </a:r>
            <a:r>
              <a:rPr lang="en-GB" i="1" dirty="0" smtClean="0"/>
              <a:t> edition) </a:t>
            </a:r>
            <a:r>
              <a:rPr lang="en-GB" dirty="0"/>
              <a:t>(2014). </a:t>
            </a:r>
          </a:p>
          <a:p>
            <a:r>
              <a:rPr lang="en-GB" dirty="0" smtClean="0"/>
              <a:t>In order to test the hypothesis, remote spirit release practitioner </a:t>
            </a:r>
            <a:r>
              <a:rPr lang="en-GB" dirty="0"/>
              <a:t>teams are currently being </a:t>
            </a:r>
            <a:r>
              <a:rPr lang="en-GB" dirty="0" smtClean="0"/>
              <a:t>evaluated </a:t>
            </a:r>
            <a:r>
              <a:rPr lang="en-GB" dirty="0"/>
              <a:t>for their reliability and a pilot experiment is </a:t>
            </a:r>
            <a:r>
              <a:rPr lang="en-GB" dirty="0" smtClean="0"/>
              <a:t>in </a:t>
            </a:r>
            <a:r>
              <a:rPr lang="en-GB" dirty="0"/>
              <a:t>progress to test their efficacy in treating subjects who hear voices. Video recordings of </a:t>
            </a:r>
            <a:r>
              <a:rPr lang="en-GB" dirty="0" smtClean="0"/>
              <a:t>sample </a:t>
            </a:r>
            <a:r>
              <a:rPr lang="en-GB" dirty="0"/>
              <a:t>cases </a:t>
            </a:r>
            <a:r>
              <a:rPr lang="en-GB" dirty="0" smtClean="0"/>
              <a:t>on </a:t>
            </a:r>
            <a:r>
              <a:rPr lang="en-GB" i="1" dirty="0"/>
              <a:t>You Tube </a:t>
            </a:r>
            <a:r>
              <a:rPr lang="en-GB" dirty="0" smtClean="0"/>
              <a:t>can </a:t>
            </a:r>
            <a:r>
              <a:rPr lang="en-GB" dirty="0"/>
              <a:t>be </a:t>
            </a:r>
            <a:r>
              <a:rPr lang="en-GB" dirty="0" smtClean="0"/>
              <a:t>accessed only </a:t>
            </a:r>
            <a:r>
              <a:rPr lang="en-GB" dirty="0"/>
              <a:t>by invitation </a:t>
            </a:r>
            <a:r>
              <a:rPr lang="en-GB" dirty="0" smtClean="0"/>
              <a:t>to </a:t>
            </a:r>
            <a:r>
              <a:rPr lang="en-GB" dirty="0"/>
              <a:t>bona-fide researchers and students for educational purposes. </a:t>
            </a:r>
            <a:r>
              <a:rPr lang="en-GB" dirty="0" smtClean="0"/>
              <a:t>These cases are confidential and not yet available for public viewing. Two </a:t>
            </a:r>
            <a:r>
              <a:rPr lang="en-GB" dirty="0"/>
              <a:t>such cases are specific to </a:t>
            </a:r>
            <a:r>
              <a:rPr lang="en-GB" dirty="0" smtClean="0"/>
              <a:t>this hypothesis, one of which is presented here at this conference in a few moments.</a:t>
            </a:r>
            <a:endParaRPr lang="en-GB" dirty="0"/>
          </a:p>
        </p:txBody>
      </p:sp>
    </p:spTree>
    <p:custDataLst>
      <p:tags r:id="rId1"/>
    </p:custDataLst>
    <p:extLst>
      <p:ext uri="{BB962C8B-B14F-4D97-AF65-F5344CB8AC3E}">
        <p14:creationId xmlns:p14="http://schemas.microsoft.com/office/powerpoint/2010/main" val="3225957235"/>
      </p:ext>
    </p:extLst>
  </p:cSld>
  <p:clrMapOvr>
    <a:masterClrMapping/>
  </p:clrMapOvr>
  <p:transition spd="slow" advTm="54792">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Prospective sample groups</a:t>
            </a:r>
            <a:endParaRPr lang="en-GB" dirty="0"/>
          </a:p>
        </p:txBody>
      </p:sp>
      <p:sp>
        <p:nvSpPr>
          <p:cNvPr id="3" name="Content Placeholder 2"/>
          <p:cNvSpPr>
            <a:spLocks noGrp="1"/>
          </p:cNvSpPr>
          <p:nvPr>
            <p:ph sz="quarter" idx="13"/>
          </p:nvPr>
        </p:nvSpPr>
        <p:spPr/>
        <p:txBody>
          <a:bodyPr>
            <a:normAutofit fontScale="92500" lnSpcReduction="10000"/>
          </a:bodyPr>
          <a:lstStyle/>
          <a:p>
            <a:pPr>
              <a:buFont typeface="+mj-lt"/>
              <a:buAutoNum type="arabicPeriod"/>
            </a:pPr>
            <a:r>
              <a:rPr lang="en-GB" sz="2400" dirty="0" smtClean="0"/>
              <a:t>Voice hearers. People who are troubled by voices that cause distress</a:t>
            </a:r>
          </a:p>
          <a:p>
            <a:pPr>
              <a:buFont typeface="+mj-lt"/>
              <a:buAutoNum type="arabicPeriod"/>
            </a:pPr>
            <a:r>
              <a:rPr lang="en-GB" sz="2400" dirty="0" smtClean="0"/>
              <a:t>Schizophrenics. Those who have been diagnosed with schizophrenia and auditory hallucinations and have been confined under the mental health act</a:t>
            </a:r>
          </a:p>
          <a:p>
            <a:pPr>
              <a:buFont typeface="+mj-lt"/>
              <a:buAutoNum type="arabicPeriod"/>
            </a:pPr>
            <a:r>
              <a:rPr lang="en-GB" sz="2400" dirty="0"/>
              <a:t>Serial rapists who have been imprisoned and who claim to hear voices</a:t>
            </a:r>
          </a:p>
          <a:p>
            <a:pPr>
              <a:buFont typeface="+mj-lt"/>
              <a:buAutoNum type="arabicPeriod"/>
            </a:pPr>
            <a:r>
              <a:rPr lang="en-GB" sz="2400" dirty="0"/>
              <a:t>Paedophiles who claim to hear voices</a:t>
            </a:r>
          </a:p>
          <a:p>
            <a:pPr>
              <a:buFont typeface="+mj-lt"/>
              <a:buAutoNum type="arabicPeriod"/>
            </a:pPr>
            <a:r>
              <a:rPr lang="en-GB" sz="2400" dirty="0" smtClean="0"/>
              <a:t>Spontaneous mass killers who have been imprisoned for mass murder and who claim to be motivated by  command hallucinations</a:t>
            </a:r>
          </a:p>
          <a:p>
            <a:pPr marL="0" indent="0">
              <a:buNone/>
            </a:pPr>
            <a:endParaRPr lang="en-GB" sz="2400" dirty="0" smtClean="0"/>
          </a:p>
          <a:p>
            <a:pPr marL="0" indent="0" algn="ctr">
              <a:buNone/>
            </a:pPr>
            <a:r>
              <a:rPr lang="en-GB" sz="2400" dirty="0" smtClean="0">
                <a:hlinkClick r:id="rId3"/>
              </a:rPr>
              <a:t>The incidence of mass killings in the USA</a:t>
            </a:r>
            <a:endParaRPr lang="en-GB" sz="2400" dirty="0"/>
          </a:p>
        </p:txBody>
      </p:sp>
    </p:spTree>
    <p:custDataLst>
      <p:tags r:id="rId1"/>
    </p:custDataLst>
    <p:extLst>
      <p:ext uri="{BB962C8B-B14F-4D97-AF65-F5344CB8AC3E}">
        <p14:creationId xmlns:p14="http://schemas.microsoft.com/office/powerpoint/2010/main" val="868786927"/>
      </p:ext>
    </p:extLst>
  </p:cSld>
  <p:clrMapOvr>
    <a:masterClrMapping/>
  </p:clrMapOvr>
  <p:transition spd="slow" advTm="44199">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Mass Killers Who Hear Voices and Act Upon Them</a:t>
            </a:r>
            <a:endParaRPr lang="en-GB" dirty="0"/>
          </a:p>
        </p:txBody>
      </p:sp>
      <p:sp>
        <p:nvSpPr>
          <p:cNvPr id="2" name="Content Placeholder 1"/>
          <p:cNvSpPr>
            <a:spLocks noGrp="1"/>
          </p:cNvSpPr>
          <p:nvPr>
            <p:ph sz="quarter" idx="13"/>
          </p:nvPr>
        </p:nvSpPr>
        <p:spPr/>
        <p:txBody>
          <a:bodyPr/>
          <a:lstStyle/>
          <a:p>
            <a:pPr marL="285750" indent="-285750">
              <a:buFont typeface="Arial" panose="020B0604020202020204" pitchFamily="34" charset="0"/>
              <a:buChar char="•"/>
            </a:pPr>
            <a:r>
              <a:rPr lang="en-GB" sz="2400" dirty="0" smtClean="0"/>
              <a:t>What proportion of mass killers hear command hallucinations?</a:t>
            </a:r>
          </a:p>
          <a:p>
            <a:pPr marL="285750" indent="-285750">
              <a:buFont typeface="Arial" panose="020B0604020202020204" pitchFamily="34" charset="0"/>
              <a:buChar char="•"/>
            </a:pPr>
            <a:r>
              <a:rPr lang="en-GB" sz="2400" dirty="0" smtClean="0"/>
              <a:t>Are these perpetrators evil people?</a:t>
            </a:r>
          </a:p>
          <a:p>
            <a:pPr marL="285750" indent="-285750">
              <a:buFont typeface="Arial" panose="020B0604020202020204" pitchFamily="34" charset="0"/>
              <a:buChar char="•"/>
            </a:pPr>
            <a:r>
              <a:rPr lang="en-GB" sz="2400" dirty="0" smtClean="0"/>
              <a:t>Are they mentally ill and not responsible for their actions?</a:t>
            </a:r>
          </a:p>
          <a:p>
            <a:pPr marL="285750" indent="-285750">
              <a:buFont typeface="Arial" panose="020B0604020202020204" pitchFamily="34" charset="0"/>
              <a:buChar char="•"/>
            </a:pPr>
            <a:r>
              <a:rPr lang="en-GB" sz="2400" dirty="0" smtClean="0"/>
              <a:t>Are they ‘possessed’ or influenced by an external source that is veridical and identifiable?</a:t>
            </a:r>
          </a:p>
          <a:p>
            <a:pPr marL="285750" indent="-285750">
              <a:buFont typeface="Arial" panose="020B0604020202020204" pitchFamily="34" charset="0"/>
              <a:buChar char="•"/>
            </a:pPr>
            <a:r>
              <a:rPr lang="en-GB" sz="2400" dirty="0" smtClean="0"/>
              <a:t>How can scientific research answer these questions?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1798042940"/>
      </p:ext>
    </p:extLst>
  </p:cSld>
  <p:clrMapOvr>
    <a:masterClrMapping/>
  </p:clrMapOvr>
  <p:transition spd="slow" advTm="32945">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13"/>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5557653" y="2209800"/>
            <a:ext cx="2219693" cy="3505200"/>
          </a:xfrm>
        </p:spPr>
      </p:pic>
      <p:pic>
        <p:nvPicPr>
          <p:cNvPr id="13" name="Content Placeholder 12"/>
          <p:cNvPicPr>
            <a:picLocks noGrp="1" noChangeAspect="1"/>
          </p:cNvPicPr>
          <p:nvPr>
            <p:ph sz="quarter" idx="13"/>
          </p:nvPr>
        </p:nvPicPr>
        <p:blipFill>
          <a:blip r:embed="rId4">
            <a:extLst>
              <a:ext uri="{28A0092B-C50C-407E-A947-70E740481C1C}">
                <a14:useLocalDpi xmlns:a14="http://schemas.microsoft.com/office/drawing/2010/main" val="0"/>
              </a:ext>
            </a:extLst>
          </a:blip>
          <a:stretch>
            <a:fillRect/>
          </a:stretch>
        </p:blipFill>
        <p:spPr>
          <a:xfrm>
            <a:off x="609600" y="2910713"/>
            <a:ext cx="3733800" cy="2103374"/>
          </a:xfrm>
        </p:spPr>
      </p:pic>
      <p:sp>
        <p:nvSpPr>
          <p:cNvPr id="3" name="Title 2"/>
          <p:cNvSpPr>
            <a:spLocks noGrp="1"/>
          </p:cNvSpPr>
          <p:nvPr>
            <p:ph type="title"/>
          </p:nvPr>
        </p:nvSpPr>
        <p:spPr/>
        <p:txBody>
          <a:bodyPr>
            <a:normAutofit/>
          </a:bodyPr>
          <a:lstStyle/>
          <a:p>
            <a:r>
              <a:rPr lang="en-GB" dirty="0" smtClean="0"/>
              <a:t>How to Research Killers Who Hear Command Hallucinations – Method 1</a:t>
            </a:r>
            <a:endParaRPr lang="en-GB" dirty="0"/>
          </a:p>
        </p:txBody>
      </p:sp>
      <p:sp>
        <p:nvSpPr>
          <p:cNvPr id="10" name="Text Placeholder 9"/>
          <p:cNvSpPr>
            <a:spLocks noGrp="1"/>
          </p:cNvSpPr>
          <p:nvPr>
            <p:ph type="body" idx="1"/>
          </p:nvPr>
        </p:nvSpPr>
        <p:spPr/>
        <p:txBody>
          <a:bodyPr/>
          <a:lstStyle/>
          <a:p>
            <a:pPr algn="ctr"/>
            <a:r>
              <a:rPr lang="en-GB" dirty="0" smtClean="0"/>
              <a:t>Dr Helen Morrison</a:t>
            </a:r>
            <a:endParaRPr lang="en-GB" dirty="0"/>
          </a:p>
        </p:txBody>
      </p:sp>
      <p:sp>
        <p:nvSpPr>
          <p:cNvPr id="12" name="Text Placeholder 11"/>
          <p:cNvSpPr>
            <a:spLocks noGrp="1"/>
          </p:cNvSpPr>
          <p:nvPr>
            <p:ph type="body" sz="quarter" idx="3"/>
          </p:nvPr>
        </p:nvSpPr>
        <p:spPr/>
        <p:txBody>
          <a:bodyPr/>
          <a:lstStyle/>
          <a:p>
            <a:pPr algn="ctr"/>
            <a:r>
              <a:rPr lang="en-GB" dirty="0" smtClean="0"/>
              <a:t>Forensic Psychiatry</a:t>
            </a:r>
            <a:endParaRPr lang="en-GB" dirty="0"/>
          </a:p>
        </p:txBody>
      </p:sp>
    </p:spTree>
    <p:custDataLst>
      <p:tags r:id="rId1"/>
    </p:custDataLst>
    <p:extLst>
      <p:ext uri="{BB962C8B-B14F-4D97-AF65-F5344CB8AC3E}">
        <p14:creationId xmlns:p14="http://schemas.microsoft.com/office/powerpoint/2010/main" val="108183929"/>
      </p:ext>
    </p:extLst>
  </p:cSld>
  <p:clrMapOvr>
    <a:masterClrMapping/>
  </p:clrMapOvr>
  <p:transition spd="slow" advTm="38816">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5562600" y="2344874"/>
            <a:ext cx="1991971" cy="3203955"/>
          </a:xfrm>
        </p:spPr>
      </p:pic>
      <p:sp>
        <p:nvSpPr>
          <p:cNvPr id="3" name="Title 2"/>
          <p:cNvSpPr>
            <a:spLocks noGrp="1"/>
          </p:cNvSpPr>
          <p:nvPr>
            <p:ph type="title"/>
          </p:nvPr>
        </p:nvSpPr>
        <p:spPr/>
        <p:txBody>
          <a:bodyPr>
            <a:normAutofit/>
          </a:bodyPr>
          <a:lstStyle/>
          <a:p>
            <a:r>
              <a:rPr lang="en-GB" dirty="0" smtClean="0"/>
              <a:t>How to Research Killers Who Hear Command Hallucinations – Method 2</a:t>
            </a:r>
            <a:endParaRPr lang="en-GB" dirty="0"/>
          </a:p>
        </p:txBody>
      </p:sp>
      <p:sp>
        <p:nvSpPr>
          <p:cNvPr id="2" name="Text Placeholder 1"/>
          <p:cNvSpPr>
            <a:spLocks noGrp="1"/>
          </p:cNvSpPr>
          <p:nvPr>
            <p:ph type="body" idx="1"/>
          </p:nvPr>
        </p:nvSpPr>
        <p:spPr/>
        <p:txBody>
          <a:bodyPr/>
          <a:lstStyle/>
          <a:p>
            <a:pPr algn="ctr"/>
            <a:r>
              <a:rPr lang="en-GB" dirty="0" smtClean="0"/>
              <a:t>Frederic Myers</a:t>
            </a:r>
            <a:endParaRPr lang="en-GB" dirty="0"/>
          </a:p>
        </p:txBody>
      </p:sp>
      <p:sp>
        <p:nvSpPr>
          <p:cNvPr id="4" name="Text Placeholder 3"/>
          <p:cNvSpPr>
            <a:spLocks noGrp="1"/>
          </p:cNvSpPr>
          <p:nvPr>
            <p:ph type="body" sz="quarter" idx="3"/>
          </p:nvPr>
        </p:nvSpPr>
        <p:spPr/>
        <p:txBody>
          <a:bodyPr/>
          <a:lstStyle/>
          <a:p>
            <a:pPr algn="ctr"/>
            <a:r>
              <a:rPr lang="en-GB" dirty="0" smtClean="0"/>
              <a:t>Access the subliminal mind</a:t>
            </a:r>
            <a:endParaRPr lang="en-GB"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5400" y="2344873"/>
            <a:ext cx="2590800" cy="3203956"/>
          </a:xfrm>
          <a:prstGeom prst="rect">
            <a:avLst/>
          </a:prstGeom>
        </p:spPr>
      </p:pic>
    </p:spTree>
    <p:custDataLst>
      <p:tags r:id="rId1"/>
    </p:custDataLst>
    <p:extLst>
      <p:ext uri="{BB962C8B-B14F-4D97-AF65-F5344CB8AC3E}">
        <p14:creationId xmlns:p14="http://schemas.microsoft.com/office/powerpoint/2010/main" val="4002497378"/>
      </p:ext>
    </p:extLst>
  </p:cSld>
  <p:clrMapOvr>
    <a:masterClrMapping/>
  </p:clrMapOvr>
  <p:transition spd="slow" advTm="51233">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Case of Jason Dalton</a:t>
            </a:r>
            <a:endParaRPr lang="en-GB" dirty="0"/>
          </a:p>
        </p:txBody>
      </p:sp>
      <p:sp>
        <p:nvSpPr>
          <p:cNvPr id="3" name="Content Placeholder 2"/>
          <p:cNvSpPr>
            <a:spLocks noGrp="1"/>
          </p:cNvSpPr>
          <p:nvPr>
            <p:ph sz="quarter" idx="13"/>
          </p:nvPr>
        </p:nvSpPr>
        <p:spPr/>
        <p:txBody>
          <a:bodyPr>
            <a:normAutofit/>
          </a:bodyPr>
          <a:lstStyle/>
          <a:p>
            <a:r>
              <a:rPr lang="en-GB" dirty="0"/>
              <a:t>On the night of February 20, 2016, six people were killed and two others injured in a series of apparently random shootings that took place at an apartment complex, outside a restaurant, and a car dealership </a:t>
            </a:r>
            <a:r>
              <a:rPr lang="en-GB" dirty="0" smtClean="0"/>
              <a:t>in Kalamazoo County, Michigan.  </a:t>
            </a:r>
            <a:r>
              <a:rPr lang="en-GB" dirty="0"/>
              <a:t>Police detained a </a:t>
            </a:r>
            <a:r>
              <a:rPr lang="en-GB" dirty="0" smtClean="0"/>
              <a:t>45-year-old taxi  </a:t>
            </a:r>
            <a:r>
              <a:rPr lang="en-GB" dirty="0"/>
              <a:t>driver, Jason Brian Dalton, as a </a:t>
            </a:r>
            <a:r>
              <a:rPr lang="en-GB" dirty="0" smtClean="0"/>
              <a:t>strong suspect </a:t>
            </a:r>
            <a:r>
              <a:rPr lang="en-GB" dirty="0"/>
              <a:t>in the shootings, who was subsequently charged </a:t>
            </a:r>
            <a:r>
              <a:rPr lang="en-GB" dirty="0" smtClean="0"/>
              <a:t>with </a:t>
            </a:r>
            <a:r>
              <a:rPr lang="en-GB" dirty="0"/>
              <a:t>the </a:t>
            </a:r>
            <a:r>
              <a:rPr lang="en-GB" dirty="0" smtClean="0"/>
              <a:t>crime.</a:t>
            </a:r>
          </a:p>
          <a:p>
            <a:endParaRPr lang="en-GB" dirty="0" smtClean="0"/>
          </a:p>
          <a:p>
            <a:r>
              <a:rPr lang="en-GB" dirty="0"/>
              <a:t>After his arrest, Dalton confessed to committing the </a:t>
            </a:r>
            <a:r>
              <a:rPr lang="en-GB" dirty="0" smtClean="0"/>
              <a:t>alleged offence. However</a:t>
            </a:r>
            <a:r>
              <a:rPr lang="en-GB" dirty="0"/>
              <a:t>, he blamed his actions on his </a:t>
            </a:r>
            <a:r>
              <a:rPr lang="en-GB" dirty="0" smtClean="0"/>
              <a:t>Uber mobile app,  </a:t>
            </a:r>
            <a:r>
              <a:rPr lang="en-GB" dirty="0"/>
              <a:t>claiming that its symbol resembled that of </a:t>
            </a:r>
            <a:r>
              <a:rPr lang="en-GB" dirty="0" smtClean="0"/>
              <a:t>the </a:t>
            </a:r>
            <a:r>
              <a:rPr lang="en-GB" i="1" dirty="0" smtClean="0"/>
              <a:t>Order of the Eastern Star</a:t>
            </a:r>
            <a:r>
              <a:rPr lang="en-GB" dirty="0" smtClean="0"/>
              <a:t>,  </a:t>
            </a:r>
            <a:r>
              <a:rPr lang="en-GB" dirty="0"/>
              <a:t>and that it took over his body during the events after he pressed the button of a new app resembling </a:t>
            </a:r>
            <a:r>
              <a:rPr lang="en-GB" dirty="0" smtClean="0"/>
              <a:t>the devil  </a:t>
            </a:r>
            <a:r>
              <a:rPr lang="en-GB" dirty="0"/>
              <a:t>when it abruptly popped up</a:t>
            </a:r>
            <a:r>
              <a:rPr lang="en-GB" dirty="0" smtClean="0"/>
              <a:t>. </a:t>
            </a:r>
            <a:r>
              <a:rPr lang="en-GB" dirty="0"/>
              <a:t>Police indicated that he had no known criminal </a:t>
            </a:r>
            <a:r>
              <a:rPr lang="en-GB" dirty="0" smtClean="0"/>
              <a:t>history or </a:t>
            </a:r>
            <a:r>
              <a:rPr lang="en-GB" dirty="0"/>
              <a:t>mental health record</a:t>
            </a:r>
            <a:r>
              <a:rPr lang="en-GB" dirty="0" smtClean="0"/>
              <a:t>.</a:t>
            </a:r>
            <a:endParaRPr lang="en-GB" dirty="0"/>
          </a:p>
          <a:p>
            <a:endParaRPr lang="en-GB" dirty="0"/>
          </a:p>
        </p:txBody>
      </p:sp>
    </p:spTree>
    <p:custDataLst>
      <p:tags r:id="rId1"/>
    </p:custDataLst>
    <p:extLst>
      <p:ext uri="{BB962C8B-B14F-4D97-AF65-F5344CB8AC3E}">
        <p14:creationId xmlns:p14="http://schemas.microsoft.com/office/powerpoint/2010/main" val="1716026506"/>
      </p:ext>
    </p:extLst>
  </p:cSld>
  <p:clrMapOvr>
    <a:masterClrMapping/>
  </p:clrMapOvr>
  <p:transition spd="slow" advTm="41723">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 Remote Spirit Release Investigation</a:t>
            </a:r>
            <a:endParaRPr lang="en-GB" dirty="0"/>
          </a:p>
        </p:txBody>
      </p:sp>
      <p:sp>
        <p:nvSpPr>
          <p:cNvPr id="3" name="Content Placeholder 2"/>
          <p:cNvSpPr>
            <a:spLocks noGrp="1"/>
          </p:cNvSpPr>
          <p:nvPr>
            <p:ph sz="quarter" idx="13"/>
          </p:nvPr>
        </p:nvSpPr>
        <p:spPr/>
        <p:txBody>
          <a:bodyPr/>
          <a:lstStyle/>
          <a:p>
            <a:r>
              <a:rPr lang="en-GB" dirty="0" smtClean="0"/>
              <a:t>A soul rescue and spirit release group of seven participants sat in a remote location from the accused with the intention of investigating, by trance-induced remote viewing methods, the spirit influence, if any, that may have contributed to the perpetrator’s actions. </a:t>
            </a:r>
          </a:p>
          <a:p>
            <a:r>
              <a:rPr lang="en-GB" dirty="0" smtClean="0"/>
              <a:t>The investigation took place as the accused man waited in jail for his trial.</a:t>
            </a:r>
          </a:p>
          <a:p>
            <a:r>
              <a:rPr lang="en-GB" dirty="0" smtClean="0"/>
              <a:t>The following video recording focusses on the two key members of the circle, the facilitator and the principal medium (scanner) who uses his clairvoyant abilities in a form of astral projection, to scan the subject at and from a distance. </a:t>
            </a:r>
          </a:p>
          <a:p>
            <a:r>
              <a:rPr lang="en-GB" dirty="0"/>
              <a:t>T</a:t>
            </a:r>
            <a:r>
              <a:rPr lang="en-GB" dirty="0" smtClean="0"/>
              <a:t>he shadowing discarnate entity is invited to speak to the facilitator through the medium, who, in some cases, may permit himself to become temporarily possessed by the spirit entity in order to facilitate dialogue.</a:t>
            </a:r>
          </a:p>
          <a:p>
            <a:r>
              <a:rPr lang="en-GB" dirty="0" smtClean="0"/>
              <a:t>Here is an example:</a:t>
            </a:r>
            <a:endParaRPr lang="en-GB" dirty="0"/>
          </a:p>
        </p:txBody>
      </p:sp>
    </p:spTree>
    <p:custDataLst>
      <p:tags r:id="rId1"/>
    </p:custDataLst>
    <p:extLst>
      <p:ext uri="{BB962C8B-B14F-4D97-AF65-F5344CB8AC3E}">
        <p14:creationId xmlns:p14="http://schemas.microsoft.com/office/powerpoint/2010/main" val="1442868243"/>
      </p:ext>
    </p:extLst>
  </p:cSld>
  <p:clrMapOvr>
    <a:masterClrMapping/>
  </p:clrMapOvr>
  <p:transition spd="slow" advTm="51517">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Can spirits incite serious crimes?</a:t>
            </a:r>
            <a:endParaRPr lang="en-GB" dirty="0"/>
          </a:p>
        </p:txBody>
      </p:sp>
      <p:pic>
        <p:nvPicPr>
          <p:cNvPr id="5" name="1BSn7jzX0rQ?list=PLWbnAUbnN9_f2KG00zdTmxSsNFUoH-l79"/>
          <p:cNvPicPr>
            <a:picLocks noGrp="1" noRot="1" noChangeAspect="1"/>
          </p:cNvPicPr>
          <p:nvPr>
            <p:ph sz="quarter" idx="13"/>
            <a:videoFile r:link="rId1"/>
          </p:nvPr>
        </p:nvPicPr>
        <p:blipFill>
          <a:blip r:embed="rId3"/>
          <a:stretch>
            <a:fillRect/>
          </a:stretch>
        </p:blipFill>
        <p:spPr>
          <a:xfrm>
            <a:off x="1320800" y="1828800"/>
            <a:ext cx="6366933" cy="3581400"/>
          </a:xfrm>
          <a:prstGeom prst="rect">
            <a:avLst/>
          </a:prstGeom>
        </p:spPr>
      </p:pic>
    </p:spTree>
    <p:extLst>
      <p:ext uri="{BB962C8B-B14F-4D97-AF65-F5344CB8AC3E}">
        <p14:creationId xmlns:p14="http://schemas.microsoft.com/office/powerpoint/2010/main" val="784104146"/>
      </p:ext>
    </p:extLst>
  </p:cSld>
  <p:clrMapOvr>
    <a:masterClrMapping/>
  </p:clrMapOvr>
  <p:transition spd="slow" advTm="397626">
    <p:pull/>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2"/>
</p:tagLst>
</file>

<file path=ppt/tags/tag10.xml><?xml version="1.0" encoding="utf-8"?>
<p:tagLst xmlns:a="http://schemas.openxmlformats.org/drawingml/2006/main" xmlns:r="http://schemas.openxmlformats.org/officeDocument/2006/relationships" xmlns:p="http://schemas.openxmlformats.org/presentationml/2006/main">
  <p:tag name="TIMING" val="|3.5|12.7|9.6|9.9|3.5"/>
</p:tagLst>
</file>

<file path=ppt/tags/tag2.xml><?xml version="1.0" encoding="utf-8"?>
<p:tagLst xmlns:a="http://schemas.openxmlformats.org/drawingml/2006/main" xmlns:r="http://schemas.openxmlformats.org/officeDocument/2006/relationships" xmlns:p="http://schemas.openxmlformats.org/presentationml/2006/main">
  <p:tag name="TIMING" val="|4.5|5.5|5.9|6.1|4.2|3.5"/>
</p:tagLst>
</file>

<file path=ppt/tags/tag3.xml><?xml version="1.0" encoding="utf-8"?>
<p:tagLst xmlns:a="http://schemas.openxmlformats.org/drawingml/2006/main" xmlns:r="http://schemas.openxmlformats.org/officeDocument/2006/relationships" xmlns:p="http://schemas.openxmlformats.org/presentationml/2006/main">
  <p:tag name="TIMING" val="|5.2|3.4|7.3|3.5|7.4"/>
</p:tagLst>
</file>

<file path=ppt/tags/tag4.xml><?xml version="1.0" encoding="utf-8"?>
<p:tagLst xmlns:a="http://schemas.openxmlformats.org/drawingml/2006/main" xmlns:r="http://schemas.openxmlformats.org/officeDocument/2006/relationships" xmlns:p="http://schemas.openxmlformats.org/presentationml/2006/main">
  <p:tag name="TIMING" val="|11.2"/>
</p:tagLst>
</file>

<file path=ppt/tags/tag5.xml><?xml version="1.0" encoding="utf-8"?>
<p:tagLst xmlns:a="http://schemas.openxmlformats.org/drawingml/2006/main" xmlns:r="http://schemas.openxmlformats.org/officeDocument/2006/relationships" xmlns:p="http://schemas.openxmlformats.org/presentationml/2006/main">
  <p:tag name="TIMING" val="|16.4"/>
</p:tagLst>
</file>

<file path=ppt/tags/tag6.xml><?xml version="1.0" encoding="utf-8"?>
<p:tagLst xmlns:a="http://schemas.openxmlformats.org/drawingml/2006/main" xmlns:r="http://schemas.openxmlformats.org/officeDocument/2006/relationships" xmlns:p="http://schemas.openxmlformats.org/presentationml/2006/main">
  <p:tag name="TIMING" val="|14.8"/>
</p:tagLst>
</file>

<file path=ppt/tags/tag7.xml><?xml version="1.0" encoding="utf-8"?>
<p:tagLst xmlns:a="http://schemas.openxmlformats.org/drawingml/2006/main" xmlns:r="http://schemas.openxmlformats.org/officeDocument/2006/relationships" xmlns:p="http://schemas.openxmlformats.org/presentationml/2006/main">
  <p:tag name="TIMING" val="|20.5|4|13.3|11.2"/>
</p:tagLst>
</file>

<file path=ppt/tags/tag8.xml><?xml version="1.0" encoding="utf-8"?>
<p:tagLst xmlns:a="http://schemas.openxmlformats.org/drawingml/2006/main" xmlns:r="http://schemas.openxmlformats.org/officeDocument/2006/relationships" xmlns:p="http://schemas.openxmlformats.org/presentationml/2006/main">
  <p:tag name="TIMING" val="|4.5|7.8|19.1|13.6"/>
</p:tagLst>
</file>

<file path=ppt/tags/tag9.xml><?xml version="1.0" encoding="utf-8"?>
<p:tagLst xmlns:a="http://schemas.openxmlformats.org/drawingml/2006/main" xmlns:r="http://schemas.openxmlformats.org/officeDocument/2006/relationships" xmlns:p="http://schemas.openxmlformats.org/presentationml/2006/main">
  <p:tag name="TIMING" val="|7.9|10.1|7.3|8.8|6.8|10.3|9.9|8.2"/>
</p:tagLst>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1032</TotalTime>
  <Words>939</Words>
  <Application>Microsoft Office PowerPoint</Application>
  <PresentationFormat>On-screen Show (4:3)</PresentationFormat>
  <Paragraphs>62</Paragraphs>
  <Slides>14</Slides>
  <Notes>1</Notes>
  <HiddenSlides>0</HiddenSlides>
  <MMClips>1</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Horizon</vt:lpstr>
      <vt:lpstr>Mylar</vt:lpstr>
      <vt:lpstr>Evil, Mad or Possessed?</vt:lpstr>
      <vt:lpstr>  A Method for Investigation </vt:lpstr>
      <vt:lpstr>Prospective sample groups</vt:lpstr>
      <vt:lpstr>Mass Killers Who Hear Voices and Act Upon Them</vt:lpstr>
      <vt:lpstr>How to Research Killers Who Hear Command Hallucinations – Method 1</vt:lpstr>
      <vt:lpstr>How to Research Killers Who Hear Command Hallucinations – Method 2</vt:lpstr>
      <vt:lpstr>The Case of Jason Dalton</vt:lpstr>
      <vt:lpstr>A Remote Spirit Release Investigation</vt:lpstr>
      <vt:lpstr>Can spirits incite serious crimes?</vt:lpstr>
      <vt:lpstr>Questions raised</vt:lpstr>
      <vt:lpstr>A Selection of healthcare professionals who have documented their successful application of SRT in Clinical practice</vt:lpstr>
      <vt:lpstr>Questions to be addressed</vt:lpstr>
      <vt:lpstr>SRT Research Proposals</vt:lpstr>
      <vt:lpstr>Thank you for listening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Evil, Mad or Possessed?</dc:title>
  <dc:creator>Terry</dc:creator>
  <cp:lastModifiedBy>Terry</cp:lastModifiedBy>
  <cp:revision>105</cp:revision>
  <dcterms:created xsi:type="dcterms:W3CDTF">2016-06-21T16:46:11Z</dcterms:created>
  <dcterms:modified xsi:type="dcterms:W3CDTF">2016-09-07T13:40:33Z</dcterms:modified>
</cp:coreProperties>
</file>