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notesMasterIdLst>
    <p:notesMasterId r:id="rId14"/>
  </p:notesMasterIdLst>
  <p:sldIdLst>
    <p:sldId id="293" r:id="rId2"/>
    <p:sldId id="286" r:id="rId3"/>
    <p:sldId id="305" r:id="rId4"/>
    <p:sldId id="309" r:id="rId5"/>
    <p:sldId id="310" r:id="rId6"/>
    <p:sldId id="307" r:id="rId7"/>
    <p:sldId id="311" r:id="rId8"/>
    <p:sldId id="308" r:id="rId9"/>
    <p:sldId id="284" r:id="rId10"/>
    <p:sldId id="282" r:id="rId11"/>
    <p:sldId id="288" r:id="rId12"/>
    <p:sldId id="28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956" y="-4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40AB25-06FA-492E-BD66-0DD60E2992FD}" type="datetimeFigureOut">
              <a:rPr lang="en-GB" smtClean="0"/>
              <a:t>04/09/2014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CCAADA-07E4-4F5C-97AF-D3BF9101E304}" type="slidenum">
              <a:rPr lang="en-GB" smtClean="0"/>
              <a:t>‹#›</a:t>
            </a:fld>
            <a:endParaRPr lang="en-GB"/>
          </a:p>
        </p:txBody>
      </p:sp>
    </p:spTree>
    <p:extLst>
      <p:ext uri="{BB962C8B-B14F-4D97-AF65-F5344CB8AC3E}">
        <p14:creationId xmlns:p14="http://schemas.microsoft.com/office/powerpoint/2010/main" val="3721895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897FDC84-A13D-4695-A53C-BD73EA8F755B}" type="datetimeFigureOut">
              <a:rPr lang="en-US" smtClean="0">
                <a:solidFill>
                  <a:prstClr val="white">
                    <a:tint val="95000"/>
                  </a:prstClr>
                </a:solidFill>
              </a:rPr>
              <a:pPr/>
              <a:t>9/4/2014</a:t>
            </a:fld>
            <a:endParaRPr lang="en-GB">
              <a:solidFill>
                <a:prstClr val="white">
                  <a:tint val="95000"/>
                </a:prstClr>
              </a:solidFill>
            </a:endParaRPr>
          </a:p>
        </p:txBody>
      </p:sp>
      <p:sp>
        <p:nvSpPr>
          <p:cNvPr id="17" name="Footer Placeholder 16"/>
          <p:cNvSpPr>
            <a:spLocks noGrp="1"/>
          </p:cNvSpPr>
          <p:nvPr>
            <p:ph type="ftr" sz="quarter" idx="11"/>
          </p:nvPr>
        </p:nvSpPr>
        <p:spPr/>
        <p:txBody>
          <a:bodyPr/>
          <a:lstStyle>
            <a:extLst/>
          </a:lstStyle>
          <a:p>
            <a:endParaRPr lang="en-GB">
              <a:solidFill>
                <a:prstClr val="white">
                  <a:tint val="95000"/>
                </a:prstClr>
              </a:solidFill>
            </a:endParaRPr>
          </a:p>
        </p:txBody>
      </p:sp>
      <p:sp>
        <p:nvSpPr>
          <p:cNvPr id="29" name="Slide Number Placeholder 28"/>
          <p:cNvSpPr>
            <a:spLocks noGrp="1"/>
          </p:cNvSpPr>
          <p:nvPr>
            <p:ph type="sldNum" sz="quarter" idx="12"/>
          </p:nvPr>
        </p:nvSpPr>
        <p:spPr/>
        <p:txBody>
          <a:bodyPr/>
          <a:lstStyle>
            <a:extLst/>
          </a:lstStyle>
          <a:p>
            <a:fld id="{9AB12E4D-C818-4804-BA21-8CE1F92DBD26}" type="slidenum">
              <a:rPr lang="en-GB" smtClean="0">
                <a:solidFill>
                  <a:prstClr val="white">
                    <a:tint val="95000"/>
                  </a:prstClr>
                </a:solidFill>
              </a:rPr>
              <a:pPr/>
              <a:t>‹#›</a:t>
            </a:fld>
            <a:endParaRPr lang="en-GB">
              <a:solidFill>
                <a:prstClr val="white">
                  <a:tint val="95000"/>
                </a:prstClr>
              </a:solidFill>
            </a:endParaRP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7FDC84-A13D-4695-A53C-BD73EA8F755B}" type="datetimeFigureOut">
              <a:rPr lang="en-US" smtClean="0">
                <a:solidFill>
                  <a:prstClr val="black">
                    <a:tint val="95000"/>
                  </a:prstClr>
                </a:solidFill>
              </a:rPr>
              <a:pPr/>
              <a:t>9/4/2014</a:t>
            </a:fld>
            <a:endParaRPr lang="en-GB">
              <a:solidFill>
                <a:prstClr val="black">
                  <a:tint val="95000"/>
                </a:prstClr>
              </a:solidFill>
            </a:endParaRPr>
          </a:p>
        </p:txBody>
      </p:sp>
      <p:sp>
        <p:nvSpPr>
          <p:cNvPr id="5" name="Footer Placeholder 4"/>
          <p:cNvSpPr>
            <a:spLocks noGrp="1"/>
          </p:cNvSpPr>
          <p:nvPr>
            <p:ph type="ftr" sz="quarter" idx="11"/>
          </p:nvPr>
        </p:nvSpPr>
        <p:spPr/>
        <p:txBody>
          <a:bodyPr/>
          <a:lstStyle>
            <a:extLst/>
          </a:lstStyle>
          <a:p>
            <a:endParaRPr lang="en-GB">
              <a:solidFill>
                <a:prstClr val="black">
                  <a:tint val="95000"/>
                </a:prstClr>
              </a:solidFill>
            </a:endParaRPr>
          </a:p>
        </p:txBody>
      </p:sp>
      <p:sp>
        <p:nvSpPr>
          <p:cNvPr id="6" name="Slide Number Placeholder 5"/>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7FDC84-A13D-4695-A53C-BD73EA8F755B}" type="datetimeFigureOut">
              <a:rPr lang="en-US" smtClean="0">
                <a:solidFill>
                  <a:prstClr val="black">
                    <a:tint val="95000"/>
                  </a:prstClr>
                </a:solidFill>
              </a:rPr>
              <a:pPr/>
              <a:t>9/4/2014</a:t>
            </a:fld>
            <a:endParaRPr lang="en-GB">
              <a:solidFill>
                <a:prstClr val="black">
                  <a:tint val="95000"/>
                </a:prstClr>
              </a:solidFill>
            </a:endParaRPr>
          </a:p>
        </p:txBody>
      </p:sp>
      <p:sp>
        <p:nvSpPr>
          <p:cNvPr id="5" name="Footer Placeholder 4"/>
          <p:cNvSpPr>
            <a:spLocks noGrp="1"/>
          </p:cNvSpPr>
          <p:nvPr>
            <p:ph type="ftr" sz="quarter" idx="11"/>
          </p:nvPr>
        </p:nvSpPr>
        <p:spPr/>
        <p:txBody>
          <a:bodyPr/>
          <a:lstStyle>
            <a:extLst/>
          </a:lstStyle>
          <a:p>
            <a:endParaRPr lang="en-GB">
              <a:solidFill>
                <a:prstClr val="black">
                  <a:tint val="95000"/>
                </a:prstClr>
              </a:solidFill>
            </a:endParaRPr>
          </a:p>
        </p:txBody>
      </p:sp>
      <p:sp>
        <p:nvSpPr>
          <p:cNvPr id="6" name="Slide Number Placeholder 5"/>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7FDC84-A13D-4695-A53C-BD73EA8F755B}" type="datetimeFigureOut">
              <a:rPr lang="en-US" smtClean="0">
                <a:solidFill>
                  <a:prstClr val="black">
                    <a:tint val="95000"/>
                  </a:prstClr>
                </a:solidFill>
              </a:rPr>
              <a:pPr/>
              <a:t>9/4/2014</a:t>
            </a:fld>
            <a:endParaRPr lang="en-GB">
              <a:solidFill>
                <a:prstClr val="black">
                  <a:tint val="95000"/>
                </a:prstClr>
              </a:solidFill>
            </a:endParaRPr>
          </a:p>
        </p:txBody>
      </p:sp>
      <p:sp>
        <p:nvSpPr>
          <p:cNvPr id="5" name="Footer Placeholder 4"/>
          <p:cNvSpPr>
            <a:spLocks noGrp="1"/>
          </p:cNvSpPr>
          <p:nvPr>
            <p:ph type="ftr" sz="quarter" idx="11"/>
          </p:nvPr>
        </p:nvSpPr>
        <p:spPr/>
        <p:txBody>
          <a:bodyPr/>
          <a:lstStyle>
            <a:extLst/>
          </a:lstStyle>
          <a:p>
            <a:endParaRPr lang="en-GB">
              <a:solidFill>
                <a:prstClr val="black">
                  <a:tint val="95000"/>
                </a:prstClr>
              </a:solidFill>
            </a:endParaRPr>
          </a:p>
        </p:txBody>
      </p:sp>
      <p:sp>
        <p:nvSpPr>
          <p:cNvPr id="6" name="Slide Number Placeholder 5"/>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97FDC84-A13D-4695-A53C-BD73EA8F755B}" type="datetimeFigureOut">
              <a:rPr lang="en-US" smtClean="0">
                <a:solidFill>
                  <a:prstClr val="white">
                    <a:tint val="95000"/>
                  </a:prstClr>
                </a:solidFill>
              </a:rPr>
              <a:pPr/>
              <a:t>9/4/2014</a:t>
            </a:fld>
            <a:endParaRPr lang="en-GB">
              <a:solidFill>
                <a:prstClr val="white">
                  <a:tint val="95000"/>
                </a:prstClr>
              </a:solidFill>
            </a:endParaRPr>
          </a:p>
        </p:txBody>
      </p:sp>
      <p:sp>
        <p:nvSpPr>
          <p:cNvPr id="5" name="Footer Placeholder 4"/>
          <p:cNvSpPr>
            <a:spLocks noGrp="1"/>
          </p:cNvSpPr>
          <p:nvPr>
            <p:ph type="ftr" sz="quarter" idx="11"/>
          </p:nvPr>
        </p:nvSpPr>
        <p:spPr/>
        <p:txBody>
          <a:bodyPr/>
          <a:lstStyle>
            <a:extLst/>
          </a:lstStyle>
          <a:p>
            <a:endParaRPr lang="en-GB">
              <a:solidFill>
                <a:prstClr val="white">
                  <a:tint val="95000"/>
                </a:prstClr>
              </a:solidFill>
            </a:endParaRPr>
          </a:p>
        </p:txBody>
      </p:sp>
      <p:sp>
        <p:nvSpPr>
          <p:cNvPr id="6" name="Slide Number Placeholder 5"/>
          <p:cNvSpPr>
            <a:spLocks noGrp="1"/>
          </p:cNvSpPr>
          <p:nvPr>
            <p:ph type="sldNum" sz="quarter" idx="12"/>
          </p:nvPr>
        </p:nvSpPr>
        <p:spPr/>
        <p:txBody>
          <a:bodyPr/>
          <a:lstStyle>
            <a:extLst/>
          </a:lstStyle>
          <a:p>
            <a:fld id="{9AB12E4D-C818-4804-BA21-8CE1F92DBD26}" type="slidenum">
              <a:rPr lang="en-GB" smtClean="0">
                <a:solidFill>
                  <a:prstClr val="white">
                    <a:tint val="95000"/>
                  </a:prstClr>
                </a:solidFill>
              </a:rPr>
              <a:pPr/>
              <a:t>‹#›</a:t>
            </a:fld>
            <a:endParaRPr lang="en-GB">
              <a:solidFill>
                <a:prstClr val="white">
                  <a:tint val="95000"/>
                </a:prstClr>
              </a:solidFill>
            </a:endParaRP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97FDC84-A13D-4695-A53C-BD73EA8F755B}" type="datetimeFigureOut">
              <a:rPr lang="en-US" smtClean="0">
                <a:solidFill>
                  <a:prstClr val="black">
                    <a:tint val="95000"/>
                  </a:prstClr>
                </a:solidFill>
              </a:rPr>
              <a:pPr/>
              <a:t>9/4/2014</a:t>
            </a:fld>
            <a:endParaRPr lang="en-GB">
              <a:solidFill>
                <a:prstClr val="black">
                  <a:tint val="95000"/>
                </a:prstClr>
              </a:solidFill>
            </a:endParaRPr>
          </a:p>
        </p:txBody>
      </p:sp>
      <p:sp>
        <p:nvSpPr>
          <p:cNvPr id="6" name="Footer Placeholder 5"/>
          <p:cNvSpPr>
            <a:spLocks noGrp="1"/>
          </p:cNvSpPr>
          <p:nvPr>
            <p:ph type="ftr" sz="quarter" idx="11"/>
          </p:nvPr>
        </p:nvSpPr>
        <p:spPr/>
        <p:txBody>
          <a:bodyPr/>
          <a:lstStyle>
            <a:extLst/>
          </a:lstStyle>
          <a:p>
            <a:endParaRPr lang="en-GB">
              <a:solidFill>
                <a:prstClr val="black">
                  <a:tint val="95000"/>
                </a:prstClr>
              </a:solidFill>
            </a:endParaRPr>
          </a:p>
        </p:txBody>
      </p:sp>
      <p:sp>
        <p:nvSpPr>
          <p:cNvPr id="7" name="Slide Number Placeholder 6"/>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97FDC84-A13D-4695-A53C-BD73EA8F755B}" type="datetimeFigureOut">
              <a:rPr lang="en-US" smtClean="0">
                <a:solidFill>
                  <a:prstClr val="black">
                    <a:tint val="95000"/>
                  </a:prstClr>
                </a:solidFill>
              </a:rPr>
              <a:pPr/>
              <a:t>9/4/2014</a:t>
            </a:fld>
            <a:endParaRPr lang="en-GB">
              <a:solidFill>
                <a:prstClr val="black">
                  <a:tint val="95000"/>
                </a:prstClr>
              </a:solidFill>
            </a:endParaRPr>
          </a:p>
        </p:txBody>
      </p:sp>
      <p:sp>
        <p:nvSpPr>
          <p:cNvPr id="8" name="Footer Placeholder 7"/>
          <p:cNvSpPr>
            <a:spLocks noGrp="1"/>
          </p:cNvSpPr>
          <p:nvPr>
            <p:ph type="ftr" sz="quarter" idx="11"/>
          </p:nvPr>
        </p:nvSpPr>
        <p:spPr/>
        <p:txBody>
          <a:bodyPr/>
          <a:lstStyle>
            <a:extLst/>
          </a:lstStyle>
          <a:p>
            <a:endParaRPr lang="en-GB">
              <a:solidFill>
                <a:prstClr val="black">
                  <a:tint val="95000"/>
                </a:prstClr>
              </a:solidFill>
            </a:endParaRPr>
          </a:p>
        </p:txBody>
      </p:sp>
      <p:sp>
        <p:nvSpPr>
          <p:cNvPr id="9" name="Slide Number Placeholder 8"/>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97FDC84-A13D-4695-A53C-BD73EA8F755B}" type="datetimeFigureOut">
              <a:rPr lang="en-US" smtClean="0">
                <a:solidFill>
                  <a:prstClr val="black">
                    <a:tint val="95000"/>
                  </a:prstClr>
                </a:solidFill>
              </a:rPr>
              <a:pPr/>
              <a:t>9/4/2014</a:t>
            </a:fld>
            <a:endParaRPr lang="en-GB">
              <a:solidFill>
                <a:prstClr val="black">
                  <a:tint val="95000"/>
                </a:prstClr>
              </a:solidFill>
            </a:endParaRPr>
          </a:p>
        </p:txBody>
      </p:sp>
      <p:sp>
        <p:nvSpPr>
          <p:cNvPr id="4" name="Footer Placeholder 3"/>
          <p:cNvSpPr>
            <a:spLocks noGrp="1"/>
          </p:cNvSpPr>
          <p:nvPr>
            <p:ph type="ftr" sz="quarter" idx="11"/>
          </p:nvPr>
        </p:nvSpPr>
        <p:spPr/>
        <p:txBody>
          <a:bodyPr/>
          <a:lstStyle>
            <a:extLst/>
          </a:lstStyle>
          <a:p>
            <a:endParaRPr lang="en-GB">
              <a:solidFill>
                <a:prstClr val="black">
                  <a:tint val="95000"/>
                </a:prstClr>
              </a:solidFill>
            </a:endParaRPr>
          </a:p>
        </p:txBody>
      </p:sp>
      <p:sp>
        <p:nvSpPr>
          <p:cNvPr id="5" name="Slide Number Placeholder 4"/>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97FDC84-A13D-4695-A53C-BD73EA8F755B}" type="datetimeFigureOut">
              <a:rPr lang="en-US" smtClean="0">
                <a:solidFill>
                  <a:prstClr val="black">
                    <a:tint val="95000"/>
                  </a:prstClr>
                </a:solidFill>
              </a:rPr>
              <a:pPr/>
              <a:t>9/4/2014</a:t>
            </a:fld>
            <a:endParaRPr lang="en-GB">
              <a:solidFill>
                <a:prstClr val="black">
                  <a:tint val="95000"/>
                </a:prstClr>
              </a:solidFill>
            </a:endParaRPr>
          </a:p>
        </p:txBody>
      </p:sp>
      <p:sp>
        <p:nvSpPr>
          <p:cNvPr id="3" name="Footer Placeholder 2"/>
          <p:cNvSpPr>
            <a:spLocks noGrp="1"/>
          </p:cNvSpPr>
          <p:nvPr>
            <p:ph type="ftr" sz="quarter" idx="11"/>
          </p:nvPr>
        </p:nvSpPr>
        <p:spPr/>
        <p:txBody>
          <a:bodyPr/>
          <a:lstStyle>
            <a:extLst/>
          </a:lstStyle>
          <a:p>
            <a:endParaRPr lang="en-GB">
              <a:solidFill>
                <a:prstClr val="black">
                  <a:tint val="95000"/>
                </a:prstClr>
              </a:solidFill>
            </a:endParaRPr>
          </a:p>
        </p:txBody>
      </p:sp>
      <p:sp>
        <p:nvSpPr>
          <p:cNvPr id="4" name="Slide Number Placeholder 3"/>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97FDC84-A13D-4695-A53C-BD73EA8F755B}" type="datetimeFigureOut">
              <a:rPr lang="en-US" smtClean="0">
                <a:solidFill>
                  <a:prstClr val="black">
                    <a:tint val="95000"/>
                  </a:prstClr>
                </a:solidFill>
              </a:rPr>
              <a:pPr/>
              <a:t>9/4/2014</a:t>
            </a:fld>
            <a:endParaRPr lang="en-GB">
              <a:solidFill>
                <a:prstClr val="black">
                  <a:tint val="95000"/>
                </a:prstClr>
              </a:solidFill>
            </a:endParaRPr>
          </a:p>
        </p:txBody>
      </p:sp>
      <p:sp>
        <p:nvSpPr>
          <p:cNvPr id="6" name="Footer Placeholder 5"/>
          <p:cNvSpPr>
            <a:spLocks noGrp="1"/>
          </p:cNvSpPr>
          <p:nvPr>
            <p:ph type="ftr" sz="quarter" idx="11"/>
          </p:nvPr>
        </p:nvSpPr>
        <p:spPr/>
        <p:txBody>
          <a:bodyPr/>
          <a:lstStyle>
            <a:extLst/>
          </a:lstStyle>
          <a:p>
            <a:endParaRPr lang="en-GB">
              <a:solidFill>
                <a:prstClr val="black">
                  <a:tint val="95000"/>
                </a:prstClr>
              </a:solidFill>
            </a:endParaRPr>
          </a:p>
        </p:txBody>
      </p:sp>
      <p:sp>
        <p:nvSpPr>
          <p:cNvPr id="7" name="Slide Number Placeholder 6"/>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897FDC84-A13D-4695-A53C-BD73EA8F755B}" type="datetimeFigureOut">
              <a:rPr lang="en-US" smtClean="0">
                <a:solidFill>
                  <a:prstClr val="black">
                    <a:tint val="95000"/>
                  </a:prstClr>
                </a:solidFill>
              </a:rPr>
              <a:pPr/>
              <a:t>9/4/2014</a:t>
            </a:fld>
            <a:endParaRPr lang="en-GB">
              <a:solidFill>
                <a:prstClr val="black">
                  <a:tint val="95000"/>
                </a:prstClr>
              </a:solidFill>
            </a:endParaRPr>
          </a:p>
        </p:txBody>
      </p:sp>
      <p:sp>
        <p:nvSpPr>
          <p:cNvPr id="6" name="Footer Placeholder 5"/>
          <p:cNvSpPr>
            <a:spLocks noGrp="1"/>
          </p:cNvSpPr>
          <p:nvPr>
            <p:ph type="ftr" sz="quarter" idx="11"/>
          </p:nvPr>
        </p:nvSpPr>
        <p:spPr>
          <a:xfrm>
            <a:off x="914400" y="55499"/>
            <a:ext cx="5562600" cy="365125"/>
          </a:xfrm>
        </p:spPr>
        <p:txBody>
          <a:bodyPr/>
          <a:lstStyle>
            <a:extLst/>
          </a:lstStyle>
          <a:p>
            <a:endParaRPr lang="en-GB">
              <a:solidFill>
                <a:prstClr val="white">
                  <a:shade val="50000"/>
                </a:prstClr>
              </a:solidFill>
            </a:endParaRPr>
          </a:p>
        </p:txBody>
      </p:sp>
      <p:sp>
        <p:nvSpPr>
          <p:cNvPr id="7" name="Slide Number Placeholder 6"/>
          <p:cNvSpPr>
            <a:spLocks noGrp="1"/>
          </p:cNvSpPr>
          <p:nvPr>
            <p:ph type="sldNum" sz="quarter" idx="12"/>
          </p:nvPr>
        </p:nvSpPr>
        <p:spPr>
          <a:xfrm>
            <a:off x="8610600" y="55499"/>
            <a:ext cx="457200" cy="365125"/>
          </a:xfrm>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97FDC84-A13D-4695-A53C-BD73EA8F755B}" type="datetimeFigureOut">
              <a:rPr lang="en-US" smtClean="0">
                <a:solidFill>
                  <a:prstClr val="black">
                    <a:tint val="95000"/>
                  </a:prstClr>
                </a:solidFill>
              </a:rPr>
              <a:pPr/>
              <a:t>9/4/2014</a:t>
            </a:fld>
            <a:endParaRPr lang="en-GB">
              <a:solidFill>
                <a:prstClr val="black">
                  <a:tint val="95000"/>
                </a:prstClr>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GB">
              <a:solidFill>
                <a:prstClr val="black">
                  <a:tint val="95000"/>
                </a:prstClr>
              </a:solidFil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 bg1="dk1" tx1="lt1" bg2="dk2" tx2="lt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palmert55@gmail.com" TargetMode="External"/><Relationship Id="rId2" Type="http://schemas.openxmlformats.org/officeDocument/2006/relationships/hyperlink" Target="http://www.tjpalmer.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Telepathic hypnosis</a:t>
            </a:r>
            <a:br>
              <a:rPr lang="en-GB" dirty="0" smtClean="0"/>
            </a:br>
            <a:r>
              <a:rPr lang="en-GB" sz="2800" dirty="0" smtClean="0"/>
              <a:t>The neglected concept</a:t>
            </a:r>
            <a:endParaRPr lang="en-GB" dirty="0"/>
          </a:p>
        </p:txBody>
      </p:sp>
      <p:sp>
        <p:nvSpPr>
          <p:cNvPr id="3" name="Subtitle 2"/>
          <p:cNvSpPr>
            <a:spLocks noGrp="1"/>
          </p:cNvSpPr>
          <p:nvPr>
            <p:ph type="subTitle" idx="1"/>
          </p:nvPr>
        </p:nvSpPr>
        <p:spPr/>
        <p:txBody>
          <a:bodyPr/>
          <a:lstStyle/>
          <a:p>
            <a:r>
              <a:rPr lang="en-GB" dirty="0" smtClean="0"/>
              <a:t>38</a:t>
            </a:r>
            <a:r>
              <a:rPr lang="en-GB" baseline="30000" dirty="0" smtClean="0"/>
              <a:t>th</a:t>
            </a:r>
            <a:r>
              <a:rPr lang="en-GB" dirty="0" smtClean="0"/>
              <a:t> SPR Annual Conference </a:t>
            </a:r>
          </a:p>
          <a:p>
            <a:r>
              <a:rPr lang="en-GB" dirty="0" smtClean="0"/>
              <a:t>York University. 5-7</a:t>
            </a:r>
            <a:r>
              <a:rPr lang="en-GB" baseline="30000" dirty="0" smtClean="0"/>
              <a:t>th</a:t>
            </a:r>
            <a:r>
              <a:rPr lang="en-GB" dirty="0" smtClean="0"/>
              <a:t> September 2014</a:t>
            </a:r>
          </a:p>
          <a:p>
            <a:r>
              <a:rPr lang="en-GB" dirty="0" smtClean="0"/>
              <a:t>Terence Palmer PhD</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908720"/>
            <a:ext cx="1512168" cy="1217111"/>
          </a:xfrm>
          <a:prstGeom prst="rect">
            <a:avLst/>
          </a:prstGeom>
        </p:spPr>
      </p:pic>
    </p:spTree>
    <p:extLst>
      <p:ext uri="{BB962C8B-B14F-4D97-AF65-F5344CB8AC3E}">
        <p14:creationId xmlns:p14="http://schemas.microsoft.com/office/powerpoint/2010/main" val="3354681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Proposals</a:t>
            </a:r>
            <a:endParaRPr lang="en-GB" dirty="0"/>
          </a:p>
        </p:txBody>
      </p:sp>
      <p:sp>
        <p:nvSpPr>
          <p:cNvPr id="3" name="Content Placeholder 2"/>
          <p:cNvSpPr>
            <a:spLocks noGrp="1"/>
          </p:cNvSpPr>
          <p:nvPr>
            <p:ph idx="1"/>
          </p:nvPr>
        </p:nvSpPr>
        <p:spPr/>
        <p:txBody>
          <a:bodyPr>
            <a:normAutofit lnSpcReduction="10000"/>
          </a:bodyPr>
          <a:lstStyle/>
          <a:p>
            <a:r>
              <a:rPr lang="en-GB" dirty="0" smtClean="0"/>
              <a:t>Clairvoyant / telepathic diagnosis</a:t>
            </a:r>
          </a:p>
          <a:p>
            <a:r>
              <a:rPr lang="en-GB" dirty="0" smtClean="0"/>
              <a:t>Adjunctive treatments for chronic psychological conditions such as:</a:t>
            </a:r>
          </a:p>
          <a:p>
            <a:r>
              <a:rPr lang="en-GB" dirty="0" smtClean="0"/>
              <a:t>Domestic violence &amp; sexual abuse</a:t>
            </a:r>
          </a:p>
          <a:p>
            <a:r>
              <a:rPr lang="en-GB" dirty="0" smtClean="0"/>
              <a:t>Paedophilia</a:t>
            </a:r>
          </a:p>
          <a:p>
            <a:r>
              <a:rPr lang="en-GB" dirty="0" smtClean="0"/>
              <a:t>Tourette’s syndrome</a:t>
            </a:r>
          </a:p>
          <a:p>
            <a:r>
              <a:rPr lang="en-GB" dirty="0" smtClean="0"/>
              <a:t>DID and Schizophrenia </a:t>
            </a:r>
          </a:p>
          <a:p>
            <a:r>
              <a:rPr lang="en-GB" dirty="0" smtClean="0"/>
              <a:t>Command hallucinations</a:t>
            </a:r>
          </a:p>
          <a:p>
            <a:r>
              <a:rPr lang="en-GB" dirty="0" smtClean="0"/>
              <a:t>Addictions</a:t>
            </a:r>
            <a:endParaRPr lang="en-GB" dirty="0"/>
          </a:p>
        </p:txBody>
      </p:sp>
    </p:spTree>
    <p:extLst>
      <p:ext uri="{BB962C8B-B14F-4D97-AF65-F5344CB8AC3E}">
        <p14:creationId xmlns:p14="http://schemas.microsoft.com/office/powerpoint/2010/main" val="2787660299"/>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Final Questions</a:t>
            </a:r>
            <a:endParaRPr lang="en-GB" dirty="0"/>
          </a:p>
        </p:txBody>
      </p:sp>
      <p:sp>
        <p:nvSpPr>
          <p:cNvPr id="3" name="Content Placeholder 2"/>
          <p:cNvSpPr>
            <a:spLocks noGrp="1"/>
          </p:cNvSpPr>
          <p:nvPr>
            <p:ph idx="1"/>
          </p:nvPr>
        </p:nvSpPr>
        <p:spPr/>
        <p:txBody>
          <a:bodyPr/>
          <a:lstStyle/>
          <a:p>
            <a:r>
              <a:rPr lang="en-GB" dirty="0" smtClean="0"/>
              <a:t>What is the unidentified experimental variable in </a:t>
            </a:r>
            <a:r>
              <a:rPr lang="en-GB" dirty="0"/>
              <a:t>t</a:t>
            </a:r>
            <a:r>
              <a:rPr lang="en-GB" dirty="0" smtClean="0"/>
              <a:t>elepathic communication?</a:t>
            </a:r>
          </a:p>
          <a:p>
            <a:r>
              <a:rPr lang="en-GB" dirty="0" smtClean="0"/>
              <a:t>PSI or Spirit?</a:t>
            </a:r>
          </a:p>
          <a:p>
            <a:r>
              <a:rPr lang="en-GB" dirty="0" smtClean="0"/>
              <a:t>Who will accept the challenge?</a:t>
            </a:r>
          </a:p>
          <a:p>
            <a:endParaRPr lang="en-GB" dirty="0"/>
          </a:p>
        </p:txBody>
      </p:sp>
    </p:spTree>
    <p:extLst>
      <p:ext uri="{BB962C8B-B14F-4D97-AF65-F5344CB8AC3E}">
        <p14:creationId xmlns:p14="http://schemas.microsoft.com/office/powerpoint/2010/main" val="63521657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 for listening</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Any questions?</a:t>
            </a:r>
          </a:p>
          <a:p>
            <a:endParaRPr lang="en-GB" dirty="0"/>
          </a:p>
          <a:p>
            <a:pPr marL="68580" indent="0" algn="ctr">
              <a:buNone/>
            </a:pPr>
            <a:r>
              <a:rPr lang="en-GB" sz="3600" b="1" dirty="0" smtClean="0"/>
              <a:t>Essential Reading</a:t>
            </a:r>
          </a:p>
          <a:p>
            <a:r>
              <a:rPr lang="en-GB" dirty="0" err="1"/>
              <a:t>Bragdon</a:t>
            </a:r>
            <a:r>
              <a:rPr lang="en-GB" dirty="0"/>
              <a:t>, E. (2012) Spiritism and Mental Health</a:t>
            </a:r>
          </a:p>
          <a:p>
            <a:r>
              <a:rPr lang="en-GB" dirty="0" err="1"/>
              <a:t>Braud</a:t>
            </a:r>
            <a:r>
              <a:rPr lang="en-GB" dirty="0"/>
              <a:t>, W. (2003) Distant Mental Influence</a:t>
            </a:r>
          </a:p>
          <a:p>
            <a:r>
              <a:rPr lang="en-GB" dirty="0" smtClean="0"/>
              <a:t>Crabtree, A. (1993) From Mesmer to Freud</a:t>
            </a:r>
          </a:p>
          <a:p>
            <a:r>
              <a:rPr lang="en-GB" dirty="0" smtClean="0"/>
              <a:t>Moreira-Almeida &amp; Santos (2012) Exploring Frontiers of the Mind-Brain Relationship</a:t>
            </a:r>
          </a:p>
          <a:p>
            <a:r>
              <a:rPr lang="en-GB" dirty="0" smtClean="0"/>
              <a:t>Palmer, T. (2013) The Science of Spirit Possession  - 2</a:t>
            </a:r>
            <a:r>
              <a:rPr lang="en-GB" baseline="30000" dirty="0" smtClean="0"/>
              <a:t>nd</a:t>
            </a:r>
            <a:r>
              <a:rPr lang="en-GB" dirty="0" smtClean="0"/>
              <a:t> edition in prep</a:t>
            </a:r>
          </a:p>
          <a:p>
            <a:r>
              <a:rPr lang="en-GB" dirty="0"/>
              <a:t>Vasiliev, L. (1963) Experiments in Mental Suggestion</a:t>
            </a:r>
          </a:p>
          <a:p>
            <a:pPr marL="68580" indent="0">
              <a:buNone/>
            </a:pPr>
            <a:endParaRPr lang="en-GB" dirty="0" smtClean="0"/>
          </a:p>
          <a:p>
            <a:r>
              <a:rPr lang="en-GB" dirty="0" smtClean="0">
                <a:hlinkClick r:id="rId2"/>
              </a:rPr>
              <a:t>www.tjpalmer.org</a:t>
            </a:r>
            <a:endParaRPr lang="en-GB" dirty="0" smtClean="0"/>
          </a:p>
          <a:p>
            <a:endParaRPr lang="en-GB" dirty="0"/>
          </a:p>
          <a:p>
            <a:r>
              <a:rPr lang="en-GB" dirty="0" smtClean="0">
                <a:hlinkClick r:id="rId3"/>
              </a:rPr>
              <a:t>palmert55@gmail.com</a:t>
            </a:r>
            <a:endParaRPr lang="en-GB" dirty="0" smtClean="0"/>
          </a:p>
          <a:p>
            <a:endParaRPr lang="en-GB" dirty="0"/>
          </a:p>
        </p:txBody>
      </p:sp>
    </p:spTree>
    <p:extLst>
      <p:ext uri="{BB962C8B-B14F-4D97-AF65-F5344CB8AC3E}">
        <p14:creationId xmlns:p14="http://schemas.microsoft.com/office/powerpoint/2010/main" val="1346557822"/>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Frederic W.H. Myers 1843-1901</a:t>
            </a:r>
            <a:endParaRPr lang="en-GB" sz="3600" dirty="0"/>
          </a:p>
        </p:txBody>
      </p:sp>
      <p:pic>
        <p:nvPicPr>
          <p:cNvPr id="5" name="Picture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54534" y="1770063"/>
            <a:ext cx="3659807" cy="4525962"/>
          </a:xfrm>
        </p:spPr>
      </p:pic>
      <p:sp>
        <p:nvSpPr>
          <p:cNvPr id="3" name="Content Placeholder 2"/>
          <p:cNvSpPr>
            <a:spLocks noGrp="1"/>
          </p:cNvSpPr>
          <p:nvPr>
            <p:ph sz="half" idx="2"/>
          </p:nvPr>
        </p:nvSpPr>
        <p:spPr/>
        <p:txBody>
          <a:bodyPr>
            <a:normAutofit fontScale="85000" lnSpcReduction="10000"/>
          </a:bodyPr>
          <a:lstStyle/>
          <a:p>
            <a:r>
              <a:rPr lang="en-GB" dirty="0"/>
              <a:t>My discussion, I may say at once, will avoid metaphysics as carefully as it will avoid theology. For somewhat similar reasons I do not desire to introduce the philosophical opinions which have been held by various thinkers in the past, nor myself to speculate on matters lying beyond the possible field of objective proof </a:t>
            </a:r>
            <a:r>
              <a:rPr lang="en-GB" dirty="0" smtClean="0"/>
              <a:t>.</a:t>
            </a:r>
            <a:endParaRPr lang="en-GB" dirty="0"/>
          </a:p>
          <a:p>
            <a:endParaRPr lang="en-GB" dirty="0"/>
          </a:p>
        </p:txBody>
      </p:sp>
    </p:spTree>
    <p:extLst>
      <p:ext uri="{BB962C8B-B14F-4D97-AF65-F5344CB8AC3E}">
        <p14:creationId xmlns:p14="http://schemas.microsoft.com/office/powerpoint/2010/main" val="3594056912"/>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 of the talk</a:t>
            </a:r>
            <a:endParaRPr lang="en-GB" dirty="0"/>
          </a:p>
        </p:txBody>
      </p:sp>
      <p:sp>
        <p:nvSpPr>
          <p:cNvPr id="3" name="Content Placeholder 2"/>
          <p:cNvSpPr>
            <a:spLocks noGrp="1"/>
          </p:cNvSpPr>
          <p:nvPr>
            <p:ph idx="1"/>
          </p:nvPr>
        </p:nvSpPr>
        <p:spPr/>
        <p:txBody>
          <a:bodyPr/>
          <a:lstStyle/>
          <a:p>
            <a:r>
              <a:rPr lang="en-GB" dirty="0" smtClean="0"/>
              <a:t>The importance of telepathic hypnosis (TH) and why it has been abandoned by psychology research</a:t>
            </a:r>
          </a:p>
          <a:p>
            <a:r>
              <a:rPr lang="en-GB" dirty="0" smtClean="0"/>
              <a:t>Historical connections between TH &amp; psi</a:t>
            </a:r>
          </a:p>
          <a:p>
            <a:r>
              <a:rPr lang="en-GB" dirty="0" smtClean="0"/>
              <a:t>Case study</a:t>
            </a:r>
            <a:endParaRPr lang="en-GB" dirty="0"/>
          </a:p>
          <a:p>
            <a:r>
              <a:rPr lang="en-GB" dirty="0" smtClean="0"/>
              <a:t>Research proposals</a:t>
            </a:r>
            <a:endParaRPr lang="en-GB" dirty="0"/>
          </a:p>
        </p:txBody>
      </p:sp>
    </p:spTree>
    <p:extLst>
      <p:ext uri="{BB962C8B-B14F-4D97-AF65-F5344CB8AC3E}">
        <p14:creationId xmlns:p14="http://schemas.microsoft.com/office/powerpoint/2010/main" val="2683576364"/>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importance of telepathic hypnosis</a:t>
            </a:r>
            <a:endParaRPr lang="en-GB" dirty="0"/>
          </a:p>
        </p:txBody>
      </p:sp>
      <p:sp>
        <p:nvSpPr>
          <p:cNvPr id="3" name="Content Placeholder 2"/>
          <p:cNvSpPr>
            <a:spLocks noGrp="1"/>
          </p:cNvSpPr>
          <p:nvPr>
            <p:ph idx="1"/>
          </p:nvPr>
        </p:nvSpPr>
        <p:spPr/>
        <p:txBody>
          <a:bodyPr>
            <a:normAutofit fontScale="92500" lnSpcReduction="10000"/>
          </a:bodyPr>
          <a:lstStyle/>
          <a:p>
            <a:r>
              <a:rPr lang="en-GB" dirty="0"/>
              <a:t>The evidence for telepathy – for psychical influence from a distance – has grown to goodly proportions, for a new form of experiment has been found possible from which the influence of suggestion can be entirely excluded. It has now, as I shall presently try to show, been actually proved that the hypnotic trance can be induced from a distance so great, and with precautions so complete, that telepathy or some similar supernormal influence is the only efficient cause which can be conceived (Myers, 1903b, p. 140).</a:t>
            </a:r>
          </a:p>
          <a:p>
            <a:endParaRPr lang="en-GB" dirty="0"/>
          </a:p>
        </p:txBody>
      </p:sp>
    </p:spTree>
    <p:extLst>
      <p:ext uri="{BB962C8B-B14F-4D97-AF65-F5344CB8AC3E}">
        <p14:creationId xmlns:p14="http://schemas.microsoft.com/office/powerpoint/2010/main" val="224639869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Historical connections (1)</a:t>
            </a:r>
            <a:endParaRPr lang="en-GB" dirty="0"/>
          </a:p>
        </p:txBody>
      </p:sp>
      <p:sp>
        <p:nvSpPr>
          <p:cNvPr id="3" name="Content Placeholder 2"/>
          <p:cNvSpPr>
            <a:spLocks noGrp="1"/>
          </p:cNvSpPr>
          <p:nvPr>
            <p:ph idx="1"/>
          </p:nvPr>
        </p:nvSpPr>
        <p:spPr/>
        <p:txBody>
          <a:bodyPr>
            <a:normAutofit/>
          </a:bodyPr>
          <a:lstStyle/>
          <a:p>
            <a:r>
              <a:rPr lang="en-GB" dirty="0" smtClean="0"/>
              <a:t>Marquis de </a:t>
            </a:r>
            <a:r>
              <a:rPr lang="en-GB" dirty="0" err="1" smtClean="0"/>
              <a:t>Puysegur</a:t>
            </a:r>
            <a:r>
              <a:rPr lang="en-GB" dirty="0" smtClean="0"/>
              <a:t> (1785)</a:t>
            </a:r>
          </a:p>
          <a:p>
            <a:r>
              <a:rPr lang="en-GB" dirty="0" smtClean="0"/>
              <a:t>James </a:t>
            </a:r>
            <a:r>
              <a:rPr lang="en-GB" dirty="0" err="1" smtClean="0"/>
              <a:t>Esdaile</a:t>
            </a:r>
            <a:r>
              <a:rPr lang="en-GB" dirty="0" smtClean="0"/>
              <a:t> in India (1846)</a:t>
            </a:r>
          </a:p>
          <a:p>
            <a:r>
              <a:rPr lang="en-GB" dirty="0" smtClean="0"/>
              <a:t>Frederic Myers &amp; Pierre Janet (1886)</a:t>
            </a:r>
          </a:p>
          <a:p>
            <a:r>
              <a:rPr lang="en-GB" dirty="0" smtClean="0"/>
              <a:t>Leonid Vasiliev  and the electro-magnetic theory  (1920s -1950s)</a:t>
            </a:r>
          </a:p>
        </p:txBody>
      </p:sp>
    </p:spTree>
    <p:extLst>
      <p:ext uri="{BB962C8B-B14F-4D97-AF65-F5344CB8AC3E}">
        <p14:creationId xmlns:p14="http://schemas.microsoft.com/office/powerpoint/2010/main" val="396417573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20</a:t>
            </a:r>
            <a:r>
              <a:rPr lang="en-GB" sz="3200" baseline="30000" dirty="0" smtClean="0"/>
              <a:t>th</a:t>
            </a:r>
            <a:r>
              <a:rPr lang="en-GB" sz="3200" dirty="0" smtClean="0"/>
              <a:t> century research (1920s – 50s)</a:t>
            </a:r>
            <a:endParaRPr lang="en-GB" sz="3200" dirty="0"/>
          </a:p>
        </p:txBody>
      </p:sp>
      <p:sp>
        <p:nvSpPr>
          <p:cNvPr id="3" name="Content Placeholder 2"/>
          <p:cNvSpPr>
            <a:spLocks noGrp="1"/>
          </p:cNvSpPr>
          <p:nvPr>
            <p:ph idx="1"/>
          </p:nvPr>
        </p:nvSpPr>
        <p:spPr/>
        <p:txBody>
          <a:bodyPr/>
          <a:lstStyle/>
          <a:p>
            <a:r>
              <a:rPr lang="en-GB" dirty="0" smtClean="0"/>
              <a:t>Athens to Paris – 2,101 km</a:t>
            </a:r>
          </a:p>
          <a:p>
            <a:r>
              <a:rPr lang="en-GB" dirty="0" smtClean="0"/>
              <a:t>Warsaw to Athens – 1,597 km</a:t>
            </a:r>
          </a:p>
          <a:p>
            <a:r>
              <a:rPr lang="en-GB" dirty="0" smtClean="0"/>
              <a:t>Vienna to Athens – 1,284 km</a:t>
            </a:r>
          </a:p>
          <a:p>
            <a:r>
              <a:rPr lang="en-GB" dirty="0" smtClean="0"/>
              <a:t>Leningrad to Sevastopol – 1,700 km</a:t>
            </a:r>
          </a:p>
          <a:p>
            <a:r>
              <a:rPr lang="en-GB" dirty="0" smtClean="0"/>
              <a:t>New York to Paris – </a:t>
            </a:r>
            <a:r>
              <a:rPr lang="en-GB" dirty="0"/>
              <a:t>5,843 </a:t>
            </a:r>
            <a:r>
              <a:rPr lang="en-GB" dirty="0" smtClean="0"/>
              <a:t>km</a:t>
            </a:r>
          </a:p>
          <a:p>
            <a:r>
              <a:rPr lang="en-GB" dirty="0" smtClean="0"/>
              <a:t>London </a:t>
            </a:r>
            <a:r>
              <a:rPr lang="en-GB" dirty="0"/>
              <a:t>to Australia – 16,983 km</a:t>
            </a:r>
          </a:p>
          <a:p>
            <a:endParaRPr lang="en-GB" dirty="0"/>
          </a:p>
        </p:txBody>
      </p:sp>
    </p:spTree>
    <p:extLst>
      <p:ext uri="{BB962C8B-B14F-4D97-AF65-F5344CB8AC3E}">
        <p14:creationId xmlns:p14="http://schemas.microsoft.com/office/powerpoint/2010/main" val="681330120"/>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20</a:t>
            </a:r>
            <a:r>
              <a:rPr lang="en-GB" baseline="30000" dirty="0" smtClean="0"/>
              <a:t>th</a:t>
            </a:r>
            <a:r>
              <a:rPr lang="en-GB" dirty="0" smtClean="0"/>
              <a:t> Century Milestones</a:t>
            </a:r>
            <a:endParaRPr lang="en-GB" dirty="0"/>
          </a:p>
        </p:txBody>
      </p:sp>
      <p:sp>
        <p:nvSpPr>
          <p:cNvPr id="3" name="Content Placeholder 2"/>
          <p:cNvSpPr>
            <a:spLocks noGrp="1"/>
          </p:cNvSpPr>
          <p:nvPr>
            <p:ph idx="1"/>
          </p:nvPr>
        </p:nvSpPr>
        <p:spPr/>
        <p:txBody>
          <a:bodyPr>
            <a:normAutofit/>
          </a:bodyPr>
          <a:lstStyle/>
          <a:p>
            <a:r>
              <a:rPr lang="en-GB" dirty="0" err="1" smtClean="0"/>
              <a:t>Thouless</a:t>
            </a:r>
            <a:r>
              <a:rPr lang="en-GB" dirty="0" smtClean="0"/>
              <a:t> &amp; </a:t>
            </a:r>
            <a:r>
              <a:rPr lang="en-GB" dirty="0" err="1" smtClean="0"/>
              <a:t>Wiesner</a:t>
            </a:r>
            <a:r>
              <a:rPr lang="en-GB" dirty="0" smtClean="0"/>
              <a:t>  ‘psi’ (1947)</a:t>
            </a:r>
          </a:p>
          <a:p>
            <a:r>
              <a:rPr lang="en-GB" dirty="0" smtClean="0"/>
              <a:t>J.B Rhine &amp; Ed Mitchell Apollo 14 (1971)</a:t>
            </a:r>
          </a:p>
          <a:p>
            <a:r>
              <a:rPr lang="en-GB" dirty="0" smtClean="0"/>
              <a:t>Hal Puthoff &amp; Ingo Swann (1982)</a:t>
            </a:r>
          </a:p>
          <a:p>
            <a:r>
              <a:rPr lang="en-GB" dirty="0" smtClean="0"/>
              <a:t>US Department of </a:t>
            </a:r>
            <a:r>
              <a:rPr lang="en-GB" dirty="0" err="1" smtClean="0"/>
              <a:t>Defense</a:t>
            </a:r>
            <a:r>
              <a:rPr lang="en-GB" dirty="0" smtClean="0"/>
              <a:t> (1982 – 1995)</a:t>
            </a:r>
          </a:p>
          <a:p>
            <a:r>
              <a:rPr lang="en-GB" dirty="0" smtClean="0"/>
              <a:t>Russell </a:t>
            </a:r>
            <a:r>
              <a:rPr lang="en-GB" dirty="0" err="1" smtClean="0"/>
              <a:t>Targ</a:t>
            </a:r>
            <a:r>
              <a:rPr lang="en-GB" dirty="0" smtClean="0"/>
              <a:t> (1999)</a:t>
            </a:r>
          </a:p>
          <a:p>
            <a:r>
              <a:rPr lang="en-GB" dirty="0" smtClean="0"/>
              <a:t>William </a:t>
            </a:r>
            <a:r>
              <a:rPr lang="en-GB" dirty="0" err="1" smtClean="0"/>
              <a:t>Braud</a:t>
            </a:r>
            <a:r>
              <a:rPr lang="en-GB" dirty="0" smtClean="0"/>
              <a:t> (DMILS) (2003)</a:t>
            </a:r>
          </a:p>
          <a:p>
            <a:r>
              <a:rPr lang="en-GB" dirty="0" smtClean="0"/>
              <a:t>SRT &amp; Spiritist de-possession (1930s – current)</a:t>
            </a:r>
            <a:endParaRPr lang="en-GB" dirty="0"/>
          </a:p>
        </p:txBody>
      </p:sp>
    </p:spTree>
    <p:extLst>
      <p:ext uri="{BB962C8B-B14F-4D97-AF65-F5344CB8AC3E}">
        <p14:creationId xmlns:p14="http://schemas.microsoft.com/office/powerpoint/2010/main" val="151473952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Evolving research</a:t>
            </a:r>
            <a:endParaRPr lang="en-GB" dirty="0"/>
          </a:p>
        </p:txBody>
      </p:sp>
      <p:sp>
        <p:nvSpPr>
          <p:cNvPr id="3" name="Content Placeholder 2"/>
          <p:cNvSpPr>
            <a:spLocks noGrp="1"/>
          </p:cNvSpPr>
          <p:nvPr>
            <p:ph idx="1"/>
          </p:nvPr>
        </p:nvSpPr>
        <p:spPr/>
        <p:txBody>
          <a:bodyPr>
            <a:normAutofit fontScale="92500"/>
          </a:bodyPr>
          <a:lstStyle/>
          <a:p>
            <a:r>
              <a:rPr lang="en-GB" dirty="0" smtClean="0"/>
              <a:t>Telepathic hypnosis – Myers &amp; Janet</a:t>
            </a:r>
          </a:p>
          <a:p>
            <a:r>
              <a:rPr lang="en-GB" dirty="0" smtClean="0"/>
              <a:t>Freud’s psychoanalysis &amp; Watson’s behaviourism</a:t>
            </a:r>
          </a:p>
          <a:p>
            <a:r>
              <a:rPr lang="en-GB" dirty="0" smtClean="0"/>
              <a:t>Chemical anaesthetics as an alternative to hypnosis or magnetism</a:t>
            </a:r>
          </a:p>
          <a:p>
            <a:r>
              <a:rPr lang="en-GB" dirty="0" smtClean="0"/>
              <a:t>Electro-magnetic theory of telepathy – Vasiliev</a:t>
            </a:r>
          </a:p>
          <a:p>
            <a:r>
              <a:rPr lang="en-GB" dirty="0" smtClean="0"/>
              <a:t>Psi research – J B Rhine &amp; Noetic Institute</a:t>
            </a:r>
          </a:p>
          <a:p>
            <a:r>
              <a:rPr lang="en-GB" dirty="0" smtClean="0"/>
              <a:t>Remote viewing – </a:t>
            </a:r>
            <a:r>
              <a:rPr lang="en-GB" dirty="0" err="1" smtClean="0"/>
              <a:t>Puthoff</a:t>
            </a:r>
            <a:r>
              <a:rPr lang="en-GB" dirty="0" smtClean="0"/>
              <a:t> &amp; </a:t>
            </a:r>
            <a:r>
              <a:rPr lang="en-GB" dirty="0" err="1" smtClean="0"/>
              <a:t>Targ</a:t>
            </a:r>
            <a:endParaRPr lang="en-GB" dirty="0" smtClean="0"/>
          </a:p>
          <a:p>
            <a:r>
              <a:rPr lang="en-GB" dirty="0" smtClean="0"/>
              <a:t>Remote depossession  - Almeida &amp; </a:t>
            </a:r>
            <a:r>
              <a:rPr lang="en-GB" dirty="0" err="1" smtClean="0"/>
              <a:t>Luchetti</a:t>
            </a:r>
            <a:endParaRPr lang="en-GB" dirty="0" smtClean="0"/>
          </a:p>
          <a:p>
            <a:r>
              <a:rPr lang="en-GB" dirty="0" smtClean="0"/>
              <a:t>Spirit release therapy - ?</a:t>
            </a:r>
            <a:endParaRPr lang="en-GB" dirty="0"/>
          </a:p>
        </p:txBody>
      </p:sp>
    </p:spTree>
    <p:extLst>
      <p:ext uri="{BB962C8B-B14F-4D97-AF65-F5344CB8AC3E}">
        <p14:creationId xmlns:p14="http://schemas.microsoft.com/office/powerpoint/2010/main" val="3619991068"/>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Studies</a:t>
            </a:r>
            <a:endParaRPr lang="en-GB" dirty="0"/>
          </a:p>
        </p:txBody>
      </p:sp>
      <p:pic>
        <p:nvPicPr>
          <p:cNvPr id="7" name="Snagit_PPT3A4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4686" y="1784350"/>
            <a:ext cx="6951828" cy="4572000"/>
          </a:xfrm>
        </p:spPr>
      </p:pic>
    </p:spTree>
    <p:extLst>
      <p:ext uri="{BB962C8B-B14F-4D97-AF65-F5344CB8AC3E}">
        <p14:creationId xmlns:p14="http://schemas.microsoft.com/office/powerpoint/2010/main" val="2870551037"/>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27663</TotalTime>
  <Words>546</Words>
  <Application>Microsoft Office PowerPoint</Application>
  <PresentationFormat>On-screen Show (4:3)</PresentationFormat>
  <Paragraphs>70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Metro</vt:lpstr>
      <vt:lpstr>Telepathic hypnosis The neglected concept</vt:lpstr>
      <vt:lpstr>Frederic W.H. Myers 1843-1901</vt:lpstr>
      <vt:lpstr>Plan of the talk</vt:lpstr>
      <vt:lpstr>The importance of telepathic hypnosis</vt:lpstr>
      <vt:lpstr>Historical connections (1)</vt:lpstr>
      <vt:lpstr>20th century research (1920s – 50s)</vt:lpstr>
      <vt:lpstr>20th Century Milestones</vt:lpstr>
      <vt:lpstr>Evolving research</vt:lpstr>
      <vt:lpstr>Case Studies</vt:lpstr>
      <vt:lpstr>Research Proposals</vt:lpstr>
      <vt:lpstr>Final Questions</vt:lpstr>
      <vt:lpstr>Thank you for listening</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Science of Spirit Possession</dc:title>
  <dc:creator>Terry</dc:creator>
  <cp:lastModifiedBy>Terry</cp:lastModifiedBy>
  <cp:revision>141</cp:revision>
  <dcterms:created xsi:type="dcterms:W3CDTF">2014-01-09T19:26:37Z</dcterms:created>
  <dcterms:modified xsi:type="dcterms:W3CDTF">2014-09-04T10:35:28Z</dcterms:modified>
</cp:coreProperties>
</file>