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56" r:id="rId2"/>
    <p:sldId id="271" r:id="rId3"/>
    <p:sldId id="267" r:id="rId4"/>
    <p:sldId id="270" r:id="rId5"/>
    <p:sldId id="269" r:id="rId6"/>
    <p:sldId id="274" r:id="rId7"/>
    <p:sldId id="272"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93942-E515-46C5-AE43-AF42B3BF926C}" type="datetimeFigureOut">
              <a:rPr lang="en-GB" smtClean="0"/>
              <a:t>07/03/2019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EA71D1-E8D1-4969-B086-F19AE9CEE642}" type="slidenum">
              <a:rPr lang="en-GB" smtClean="0"/>
              <a:t>‹#›</a:t>
            </a:fld>
            <a:endParaRPr lang="en-GB"/>
          </a:p>
        </p:txBody>
      </p:sp>
    </p:spTree>
    <p:extLst>
      <p:ext uri="{BB962C8B-B14F-4D97-AF65-F5344CB8AC3E}">
        <p14:creationId xmlns:p14="http://schemas.microsoft.com/office/powerpoint/2010/main" val="2943487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00E6704-4BD7-4C47-9787-EB5EF5B84FE5}" type="datetime1">
              <a:rPr lang="en-US" smtClean="0"/>
              <a:t>3/7/2019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74EC42-6EBC-4AF5-BF7D-01234986DF09}" type="datetime1">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AA55A4A-6EDA-43F6-9733-A8A2F3542EE8}" type="datetime1">
              <a:rPr lang="en-US" smtClean="0"/>
              <a:t>3/7/2019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B9F714E-C92B-44A5-A3E1-95C35227C41B}" type="datetime1">
              <a:rPr lang="en-US" smtClean="0"/>
              <a:t>3/7/2019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C73DE04-835B-45B7-8D03-284ED4210B9E}" type="datetime1">
              <a:rPr lang="en-US" smtClean="0"/>
              <a:t>3/7/2019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C4A0564-F45E-4A07-AE63-77967C6AF922}" type="datetime1">
              <a:rPr lang="en-US" smtClean="0"/>
              <a:t>3/7/2019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83E079B-DA8A-4FA0-B90A-CC1A621E7951}" type="datetime1">
              <a:rPr lang="en-US" smtClean="0"/>
              <a:t>3/7/2019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D99B6E-C05E-4591-BAB5-7F6E877464FE}" type="datetime1">
              <a:rPr lang="en-US" smtClean="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F14806D-4256-48FE-927D-89C34F9399CB}" type="datetime1">
              <a:rPr lang="en-US" smtClean="0"/>
              <a:t>3/7/2019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F90E90-AE40-4FDA-81F4-022DEA7726D3}" type="datetime1">
              <a:rPr lang="en-US" smtClean="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7370A82-50BD-47AF-BC08-9E9E0E962D82}" type="datetime1">
              <a:rPr lang="en-US" smtClean="0"/>
              <a:t>3/7/2019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437F77-E389-4A57-91E2-C041C6FAA7BE}" type="datetime1">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D2F447-6F09-4779-86F9-6DCCA5178E50}" type="datetime1">
              <a:rPr lang="en-US" smtClean="0"/>
              <a:t>3/7/2019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9526AD-44A3-41E9-8A54-6444E3E67651}" type="datetime1">
              <a:rPr lang="en-US" smtClean="0"/>
              <a:t>3/7/2019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1EC1A-C3BD-469F-8E6D-69DCFF1E975E}" type="datetime1">
              <a:rPr lang="en-US" smtClean="0"/>
              <a:t>3/7/2019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E87220-AB22-44BD-89E7-09562F34B03A}" type="datetime1">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C3FE8C-019C-424D-953B-91CCEE4510EB}" type="datetime1">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0D8C8BA-5E95-40BB-962A-706C86B5F50C}" type="datetime1">
              <a:rPr lang="en-US" smtClean="0"/>
              <a:t>3/7/2019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video" Target="https://www.youtube.com/embed/nSLWTMnPgJ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video" Target="https://www.youtube.com/embed/IphF0-ZocO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www.terencepalmer.co.uk/wp-content/uploads/2019/02/DissociationChronological-table.pdf" TargetMode="External"/><Relationship Id="rId2" Type="http://schemas.openxmlformats.org/officeDocument/2006/relationships/hyperlink" Target="https://www.terencepalmer.co.uk/dissociative-disorde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BA97F-02BC-4A80-8031-E01B91767FB3}"/>
              </a:ext>
            </a:extLst>
          </p:cNvPr>
          <p:cNvSpPr>
            <a:spLocks noGrp="1"/>
          </p:cNvSpPr>
          <p:nvPr>
            <p:ph type="ctrTitle"/>
          </p:nvPr>
        </p:nvSpPr>
        <p:spPr/>
        <p:txBody>
          <a:bodyPr/>
          <a:lstStyle/>
          <a:p>
            <a:r>
              <a:rPr lang="en-GB" dirty="0"/>
              <a:t>Dissociation</a:t>
            </a:r>
          </a:p>
        </p:txBody>
      </p:sp>
      <p:sp>
        <p:nvSpPr>
          <p:cNvPr id="3" name="Subtitle 2">
            <a:extLst>
              <a:ext uri="{FF2B5EF4-FFF2-40B4-BE49-F238E27FC236}">
                <a16:creationId xmlns:a16="http://schemas.microsoft.com/office/drawing/2014/main" id="{F384CE18-F987-4EBA-9124-73ECBA9E5240}"/>
              </a:ext>
            </a:extLst>
          </p:cNvPr>
          <p:cNvSpPr>
            <a:spLocks noGrp="1"/>
          </p:cNvSpPr>
          <p:nvPr>
            <p:ph type="subTitle" idx="1"/>
          </p:nvPr>
        </p:nvSpPr>
        <p:spPr/>
        <p:txBody>
          <a:bodyPr/>
          <a:lstStyle/>
          <a:p>
            <a:r>
              <a:rPr lang="en-GB" dirty="0"/>
              <a:t>Escape from trauma and a gateway to who knows what other worlds.</a:t>
            </a:r>
          </a:p>
        </p:txBody>
      </p:sp>
      <p:sp>
        <p:nvSpPr>
          <p:cNvPr id="4" name="TextBox 3">
            <a:extLst>
              <a:ext uri="{FF2B5EF4-FFF2-40B4-BE49-F238E27FC236}">
                <a16:creationId xmlns:a16="http://schemas.microsoft.com/office/drawing/2014/main" id="{13CFEEC8-94FD-4229-BA16-61F732270D43}"/>
              </a:ext>
            </a:extLst>
          </p:cNvPr>
          <p:cNvSpPr txBox="1"/>
          <p:nvPr/>
        </p:nvSpPr>
        <p:spPr>
          <a:xfrm>
            <a:off x="2425149" y="4916557"/>
            <a:ext cx="5141843" cy="369332"/>
          </a:xfrm>
          <a:prstGeom prst="rect">
            <a:avLst/>
          </a:prstGeom>
          <a:noFill/>
        </p:spPr>
        <p:txBody>
          <a:bodyPr wrap="square" rtlCol="0">
            <a:spAutoFit/>
          </a:bodyPr>
          <a:lstStyle/>
          <a:p>
            <a:r>
              <a:rPr lang="en-GB" dirty="0"/>
              <a:t>Dr Terence Palmer PhD</a:t>
            </a:r>
          </a:p>
        </p:txBody>
      </p:sp>
    </p:spTree>
    <p:extLst>
      <p:ext uri="{BB962C8B-B14F-4D97-AF65-F5344CB8AC3E}">
        <p14:creationId xmlns:p14="http://schemas.microsoft.com/office/powerpoint/2010/main" val="5012583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F652-EAB4-440C-B6D8-FF81F260C3DA}"/>
              </a:ext>
            </a:extLst>
          </p:cNvPr>
          <p:cNvSpPr>
            <a:spLocks noGrp="1"/>
          </p:cNvSpPr>
          <p:nvPr>
            <p:ph type="title"/>
          </p:nvPr>
        </p:nvSpPr>
        <p:spPr/>
        <p:txBody>
          <a:bodyPr/>
          <a:lstStyle/>
          <a:p>
            <a:r>
              <a:rPr lang="en-GB" dirty="0"/>
              <a:t>F.W.H. Myers</a:t>
            </a:r>
          </a:p>
        </p:txBody>
      </p:sp>
      <p:pic>
        <p:nvPicPr>
          <p:cNvPr id="7" name="Content Placeholder 6">
            <a:extLst>
              <a:ext uri="{FF2B5EF4-FFF2-40B4-BE49-F238E27FC236}">
                <a16:creationId xmlns:a16="http://schemas.microsoft.com/office/drawing/2014/main" id="{2666E437-72BC-455A-9B1A-2383C62D54F2}"/>
              </a:ext>
            </a:extLst>
          </p:cNvPr>
          <p:cNvPicPr>
            <a:picLocks noGrp="1" noChangeAspect="1"/>
          </p:cNvPicPr>
          <p:nvPr>
            <p:ph sz="half" idx="1"/>
          </p:nvPr>
        </p:nvPicPr>
        <p:blipFill>
          <a:blip r:embed="rId2"/>
          <a:stretch>
            <a:fillRect/>
          </a:stretch>
        </p:blipFill>
        <p:spPr>
          <a:xfrm>
            <a:off x="1725719" y="2193925"/>
            <a:ext cx="3254161" cy="4024313"/>
          </a:xfrm>
        </p:spPr>
      </p:pic>
      <p:sp>
        <p:nvSpPr>
          <p:cNvPr id="4" name="Content Placeholder 3">
            <a:extLst>
              <a:ext uri="{FF2B5EF4-FFF2-40B4-BE49-F238E27FC236}">
                <a16:creationId xmlns:a16="http://schemas.microsoft.com/office/drawing/2014/main" id="{E9ADBA36-9086-41B2-931F-2B00E1650E63}"/>
              </a:ext>
            </a:extLst>
          </p:cNvPr>
          <p:cNvSpPr>
            <a:spLocks noGrp="1"/>
          </p:cNvSpPr>
          <p:nvPr>
            <p:ph sz="half" idx="2"/>
          </p:nvPr>
        </p:nvSpPr>
        <p:spPr/>
        <p:txBody>
          <a:bodyPr/>
          <a:lstStyle/>
          <a:p>
            <a:r>
              <a:rPr lang="en-GB" dirty="0"/>
              <a:t>Deeper still lies the stage of highest interest – that sleep-waking in which the subliminal self is at last set free, is at last not only able to receive but to respond; when it begins to tell us the secrets of the sleeping phase of personality, beginning with directions as to the conduct of the trance or of the cure, and going on to who knows what insights into who knows what world afar? (Myers, 1903b, p. 133).</a:t>
            </a:r>
          </a:p>
          <a:p>
            <a:endParaRPr lang="en-GB" dirty="0"/>
          </a:p>
        </p:txBody>
      </p:sp>
      <p:sp>
        <p:nvSpPr>
          <p:cNvPr id="5" name="Slide Number Placeholder 4">
            <a:extLst>
              <a:ext uri="{FF2B5EF4-FFF2-40B4-BE49-F238E27FC236}">
                <a16:creationId xmlns:a16="http://schemas.microsoft.com/office/drawing/2014/main" id="{DE9EA747-E558-44D3-807A-9845653BB1E1}"/>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8362188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Vulnerability Model</a:t>
            </a:r>
          </a:p>
        </p:txBody>
      </p:sp>
      <p:pic>
        <p:nvPicPr>
          <p:cNvPr id="4" name="Snagit_PPT2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628800"/>
            <a:ext cx="9144000" cy="4712822"/>
          </a:xfrm>
          <a:prstGeom prst="rect">
            <a:avLst/>
          </a:prstGeom>
        </p:spPr>
      </p:pic>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3</a:t>
            </a:fld>
            <a:endParaRPr lang="en-GB">
              <a:solidFill>
                <a:prstClr val="black">
                  <a:tint val="95000"/>
                </a:prstClr>
              </a:solidFill>
            </a:endParaRPr>
          </a:p>
        </p:txBody>
      </p:sp>
    </p:spTree>
    <p:extLst>
      <p:ext uri="{BB962C8B-B14F-4D97-AF65-F5344CB8AC3E}">
        <p14:creationId xmlns:p14="http://schemas.microsoft.com/office/powerpoint/2010/main" val="42350599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8FE6E2-2C0B-4BAF-8EDE-FCD93C3E7C12}"/>
              </a:ext>
            </a:extLst>
          </p:cNvPr>
          <p:cNvSpPr>
            <a:spLocks noGrp="1"/>
          </p:cNvSpPr>
          <p:nvPr>
            <p:ph type="title"/>
          </p:nvPr>
        </p:nvSpPr>
        <p:spPr/>
        <p:txBody>
          <a:bodyPr/>
          <a:lstStyle/>
          <a:p>
            <a:r>
              <a:rPr lang="en-GB" dirty="0"/>
              <a:t>A Study in dissociation – part 1</a:t>
            </a:r>
          </a:p>
        </p:txBody>
      </p:sp>
      <p:sp>
        <p:nvSpPr>
          <p:cNvPr id="2" name="Slide Number Placeholder 1">
            <a:extLst>
              <a:ext uri="{FF2B5EF4-FFF2-40B4-BE49-F238E27FC236}">
                <a16:creationId xmlns:a16="http://schemas.microsoft.com/office/drawing/2014/main" id="{485D78F2-FCCE-4346-81BC-4B77170F737B}"/>
              </a:ext>
            </a:extLst>
          </p:cNvPr>
          <p:cNvSpPr>
            <a:spLocks noGrp="1"/>
          </p:cNvSpPr>
          <p:nvPr>
            <p:ph type="sldNum" sz="quarter" idx="12"/>
          </p:nvPr>
        </p:nvSpPr>
        <p:spPr/>
        <p:txBody>
          <a:bodyPr/>
          <a:lstStyle/>
          <a:p>
            <a:fld id="{6D22F896-40B5-4ADD-8801-0D06FADFA095}" type="slidenum">
              <a:rPr lang="en-US" smtClean="0"/>
              <a:t>4</a:t>
            </a:fld>
            <a:endParaRPr lang="en-US" dirty="0"/>
          </a:p>
        </p:txBody>
      </p:sp>
      <p:pic>
        <p:nvPicPr>
          <p:cNvPr id="3" name="Online Media 2">
            <a:hlinkClick r:id="" action="ppaction://media"/>
            <a:extLst>
              <a:ext uri="{FF2B5EF4-FFF2-40B4-BE49-F238E27FC236}">
                <a16:creationId xmlns:a16="http://schemas.microsoft.com/office/drawing/2014/main" id="{9319EFFA-6473-40F4-932A-5EB41BD15D16}"/>
              </a:ext>
            </a:extLst>
          </p:cNvPr>
          <p:cNvPicPr>
            <a:picLocks noRot="1" noChangeAspect="1"/>
          </p:cNvPicPr>
          <p:nvPr>
            <a:videoFile r:link="rId1"/>
          </p:nvPr>
        </p:nvPicPr>
        <p:blipFill>
          <a:blip r:embed="rId3"/>
          <a:stretch>
            <a:fillRect/>
          </a:stretch>
        </p:blipFill>
        <p:spPr>
          <a:xfrm>
            <a:off x="3810000" y="2143125"/>
            <a:ext cx="4572000" cy="2571750"/>
          </a:xfrm>
          <a:prstGeom prst="rect">
            <a:avLst/>
          </a:prstGeom>
        </p:spPr>
      </p:pic>
    </p:spTree>
    <p:extLst>
      <p:ext uri="{BB962C8B-B14F-4D97-AF65-F5344CB8AC3E}">
        <p14:creationId xmlns:p14="http://schemas.microsoft.com/office/powerpoint/2010/main" val="7900555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EC5EBD2-B6B2-441F-9DF5-34876D7A4EDD}"/>
              </a:ext>
            </a:extLst>
          </p:cNvPr>
          <p:cNvSpPr>
            <a:spLocks noGrp="1"/>
          </p:cNvSpPr>
          <p:nvPr>
            <p:ph type="title"/>
          </p:nvPr>
        </p:nvSpPr>
        <p:spPr/>
        <p:txBody>
          <a:bodyPr/>
          <a:lstStyle/>
          <a:p>
            <a:r>
              <a:rPr lang="en-GB" dirty="0"/>
              <a:t>A study in dissociation – part 2</a:t>
            </a:r>
          </a:p>
        </p:txBody>
      </p:sp>
      <p:sp>
        <p:nvSpPr>
          <p:cNvPr id="2" name="Slide Number Placeholder 1">
            <a:extLst>
              <a:ext uri="{FF2B5EF4-FFF2-40B4-BE49-F238E27FC236}">
                <a16:creationId xmlns:a16="http://schemas.microsoft.com/office/drawing/2014/main" id="{CE723F50-A0BA-4509-BC79-C46D1397F4CB}"/>
              </a:ext>
            </a:extLst>
          </p:cNvPr>
          <p:cNvSpPr>
            <a:spLocks noGrp="1"/>
          </p:cNvSpPr>
          <p:nvPr>
            <p:ph type="sldNum" sz="quarter" idx="12"/>
          </p:nvPr>
        </p:nvSpPr>
        <p:spPr/>
        <p:txBody>
          <a:bodyPr/>
          <a:lstStyle/>
          <a:p>
            <a:fld id="{6D22F896-40B5-4ADD-8801-0D06FADFA095}" type="slidenum">
              <a:rPr lang="en-US" smtClean="0"/>
              <a:t>5</a:t>
            </a:fld>
            <a:endParaRPr lang="en-US" dirty="0"/>
          </a:p>
        </p:txBody>
      </p:sp>
      <p:pic>
        <p:nvPicPr>
          <p:cNvPr id="3" name="Online Media 2">
            <a:hlinkClick r:id="" action="ppaction://media"/>
            <a:extLst>
              <a:ext uri="{FF2B5EF4-FFF2-40B4-BE49-F238E27FC236}">
                <a16:creationId xmlns:a16="http://schemas.microsoft.com/office/drawing/2014/main" id="{16D43CF2-E295-48C5-A90F-14A7354FD838}"/>
              </a:ext>
            </a:extLst>
          </p:cNvPr>
          <p:cNvPicPr>
            <a:picLocks noRot="1" noChangeAspect="1"/>
          </p:cNvPicPr>
          <p:nvPr>
            <a:videoFile r:link="rId1"/>
          </p:nvPr>
        </p:nvPicPr>
        <p:blipFill>
          <a:blip r:embed="rId3"/>
          <a:stretch>
            <a:fillRect/>
          </a:stretch>
        </p:blipFill>
        <p:spPr>
          <a:xfrm>
            <a:off x="3810000" y="2143125"/>
            <a:ext cx="4572000" cy="2571750"/>
          </a:xfrm>
          <a:prstGeom prst="rect">
            <a:avLst/>
          </a:prstGeom>
        </p:spPr>
      </p:pic>
      <p:pic>
        <p:nvPicPr>
          <p:cNvPr id="4" name="Online Media 3">
            <a:hlinkClick r:id="" action="ppaction://media"/>
            <a:extLst>
              <a:ext uri="{FF2B5EF4-FFF2-40B4-BE49-F238E27FC236}">
                <a16:creationId xmlns:a16="http://schemas.microsoft.com/office/drawing/2014/main" id="{8958BCEB-97DB-4A97-95A8-E4D143B478FA}"/>
              </a:ext>
            </a:extLst>
          </p:cNvPr>
          <p:cNvPicPr>
            <a:picLocks noRot="1" noChangeAspect="1"/>
          </p:cNvPicPr>
          <p:nvPr>
            <a:videoFile r:link="rId1"/>
          </p:nvPr>
        </p:nvPicPr>
        <p:blipFill>
          <a:blip r:embed="rId3"/>
          <a:stretch>
            <a:fillRect/>
          </a:stretch>
        </p:blipFill>
        <p:spPr>
          <a:xfrm>
            <a:off x="3810000" y="2143125"/>
            <a:ext cx="4572000" cy="2571750"/>
          </a:xfrm>
          <a:prstGeom prst="rect">
            <a:avLst/>
          </a:prstGeom>
        </p:spPr>
      </p:pic>
      <p:pic>
        <p:nvPicPr>
          <p:cNvPr id="5" name="Online Media 4">
            <a:hlinkClick r:id="" action="ppaction://media"/>
            <a:extLst>
              <a:ext uri="{FF2B5EF4-FFF2-40B4-BE49-F238E27FC236}">
                <a16:creationId xmlns:a16="http://schemas.microsoft.com/office/drawing/2014/main" id="{4B2709A0-0321-47E0-A1BD-A783BA5FF71E}"/>
              </a:ext>
            </a:extLst>
          </p:cNvPr>
          <p:cNvPicPr>
            <a:picLocks noRot="1" noChangeAspect="1"/>
          </p:cNvPicPr>
          <p:nvPr>
            <a:videoFile r:link="rId1"/>
          </p:nvPr>
        </p:nvPicPr>
        <p:blipFill>
          <a:blip r:embed="rId3"/>
          <a:stretch>
            <a:fillRect/>
          </a:stretch>
        </p:blipFill>
        <p:spPr>
          <a:xfrm>
            <a:off x="3810000" y="2143125"/>
            <a:ext cx="4572000" cy="2571750"/>
          </a:xfrm>
          <a:prstGeom prst="rect">
            <a:avLst/>
          </a:prstGeom>
        </p:spPr>
      </p:pic>
    </p:spTree>
    <p:extLst>
      <p:ext uri="{BB962C8B-B14F-4D97-AF65-F5344CB8AC3E}">
        <p14:creationId xmlns:p14="http://schemas.microsoft.com/office/powerpoint/2010/main" val="3610895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8E377-5895-4F20-B94A-1A84BAE2084B}"/>
              </a:ext>
            </a:extLst>
          </p:cNvPr>
          <p:cNvSpPr>
            <a:spLocks noGrp="1"/>
          </p:cNvSpPr>
          <p:nvPr>
            <p:ph type="title"/>
          </p:nvPr>
        </p:nvSpPr>
        <p:spPr/>
        <p:txBody>
          <a:bodyPr/>
          <a:lstStyle/>
          <a:p>
            <a:r>
              <a:rPr lang="en-GB" dirty="0"/>
              <a:t>Protocol bullet points</a:t>
            </a:r>
          </a:p>
        </p:txBody>
      </p:sp>
      <p:sp>
        <p:nvSpPr>
          <p:cNvPr id="3" name="Content Placeholder 2">
            <a:extLst>
              <a:ext uri="{FF2B5EF4-FFF2-40B4-BE49-F238E27FC236}">
                <a16:creationId xmlns:a16="http://schemas.microsoft.com/office/drawing/2014/main" id="{50A632B7-6227-480D-9197-8A4150C40796}"/>
              </a:ext>
            </a:extLst>
          </p:cNvPr>
          <p:cNvSpPr>
            <a:spLocks noGrp="1"/>
          </p:cNvSpPr>
          <p:nvPr>
            <p:ph idx="1"/>
          </p:nvPr>
        </p:nvSpPr>
        <p:spPr/>
        <p:txBody>
          <a:bodyPr/>
          <a:lstStyle/>
          <a:p>
            <a:pPr marL="457200" indent="-457200">
              <a:buFont typeface="+mj-lt"/>
              <a:buAutoNum type="arabicPeriod"/>
            </a:pPr>
            <a:r>
              <a:rPr lang="en-GB" dirty="0"/>
              <a:t>Sovereignty – outer etheric body</a:t>
            </a:r>
          </a:p>
          <a:p>
            <a:pPr marL="457200" indent="-457200">
              <a:buFont typeface="+mj-lt"/>
              <a:buAutoNum type="arabicPeriod"/>
            </a:pPr>
            <a:r>
              <a:rPr lang="en-GB" dirty="0"/>
              <a:t>Grounding</a:t>
            </a:r>
          </a:p>
          <a:p>
            <a:pPr marL="457200" indent="-457200">
              <a:buFont typeface="+mj-lt"/>
              <a:buAutoNum type="arabicPeriod"/>
            </a:pPr>
            <a:r>
              <a:rPr lang="en-GB" dirty="0"/>
              <a:t>Inner etheric body</a:t>
            </a:r>
          </a:p>
          <a:p>
            <a:pPr marL="457200" indent="-457200">
              <a:buFont typeface="+mj-lt"/>
              <a:buAutoNum type="arabicPeriod"/>
            </a:pPr>
            <a:r>
              <a:rPr lang="en-GB" dirty="0"/>
              <a:t>Chakras</a:t>
            </a:r>
          </a:p>
          <a:p>
            <a:pPr marL="457200" indent="-457200">
              <a:buFont typeface="+mj-lt"/>
              <a:buAutoNum type="arabicPeriod"/>
            </a:pPr>
            <a:r>
              <a:rPr lang="en-GB" dirty="0"/>
              <a:t>Inter-dimensional parasites</a:t>
            </a:r>
          </a:p>
          <a:p>
            <a:pPr marL="457200" indent="-457200">
              <a:buFont typeface="+mj-lt"/>
              <a:buAutoNum type="arabicPeriod"/>
            </a:pPr>
            <a:r>
              <a:rPr lang="en-GB" dirty="0"/>
              <a:t>Earthbound spirits</a:t>
            </a:r>
          </a:p>
          <a:p>
            <a:pPr marL="457200" indent="-457200">
              <a:buFont typeface="+mj-lt"/>
              <a:buAutoNum type="arabicPeriod"/>
            </a:pPr>
            <a:r>
              <a:rPr lang="en-GB" dirty="0"/>
              <a:t>Self-created thought-forms</a:t>
            </a:r>
          </a:p>
          <a:p>
            <a:pPr marL="457200" indent="-457200">
              <a:buFont typeface="+mj-lt"/>
              <a:buAutoNum type="arabicPeriod"/>
            </a:pPr>
            <a:r>
              <a:rPr lang="en-GB" dirty="0"/>
              <a:t>Dissociated sub-personalities</a:t>
            </a:r>
          </a:p>
          <a:p>
            <a:pPr marL="457200" indent="-457200">
              <a:buFont typeface="+mj-lt"/>
              <a:buAutoNum type="arabicPeriod"/>
            </a:pPr>
            <a:r>
              <a:rPr lang="en-GB" dirty="0"/>
              <a:t>Causation – vulnerability</a:t>
            </a:r>
          </a:p>
          <a:p>
            <a:pPr marL="0" indent="0">
              <a:buNone/>
            </a:pPr>
            <a:endParaRPr lang="en-GB" dirty="0"/>
          </a:p>
        </p:txBody>
      </p:sp>
      <p:sp>
        <p:nvSpPr>
          <p:cNvPr id="4" name="Slide Number Placeholder 3">
            <a:extLst>
              <a:ext uri="{FF2B5EF4-FFF2-40B4-BE49-F238E27FC236}">
                <a16:creationId xmlns:a16="http://schemas.microsoft.com/office/drawing/2014/main" id="{F7607356-EC34-4E76-A88D-89D8FA387C93}"/>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6206736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A0CB3F-6D5C-40F8-ADE8-C110C9E48F51}"/>
              </a:ext>
            </a:extLst>
          </p:cNvPr>
          <p:cNvSpPr>
            <a:spLocks noGrp="1"/>
          </p:cNvSpPr>
          <p:nvPr>
            <p:ph type="title"/>
          </p:nvPr>
        </p:nvSpPr>
        <p:spPr/>
        <p:txBody>
          <a:bodyPr/>
          <a:lstStyle/>
          <a:p>
            <a:r>
              <a:rPr lang="en-GB" dirty="0"/>
              <a:t>The future study of dissociation</a:t>
            </a:r>
          </a:p>
        </p:txBody>
      </p:sp>
      <p:pic>
        <p:nvPicPr>
          <p:cNvPr id="8" name="Picture Placeholder 7">
            <a:extLst>
              <a:ext uri="{FF2B5EF4-FFF2-40B4-BE49-F238E27FC236}">
                <a16:creationId xmlns:a16="http://schemas.microsoft.com/office/drawing/2014/main" id="{3E9210F3-4E33-4B4F-9B70-63AB59978EF1}"/>
              </a:ext>
            </a:extLst>
          </p:cNvPr>
          <p:cNvPicPr>
            <a:picLocks noGrp="1" noChangeAspect="1"/>
          </p:cNvPicPr>
          <p:nvPr>
            <p:ph type="pic" idx="1"/>
          </p:nvPr>
        </p:nvPicPr>
        <p:blipFill>
          <a:blip r:embed="rId2"/>
          <a:srcRect l="4670" r="4670"/>
          <a:stretch>
            <a:fillRect/>
          </a:stretch>
        </p:blipFill>
        <p:spPr/>
      </p:pic>
      <p:sp>
        <p:nvSpPr>
          <p:cNvPr id="6" name="Text Placeholder 5">
            <a:extLst>
              <a:ext uri="{FF2B5EF4-FFF2-40B4-BE49-F238E27FC236}">
                <a16:creationId xmlns:a16="http://schemas.microsoft.com/office/drawing/2014/main" id="{57D9CF72-D593-42B2-BABA-46F44976285C}"/>
              </a:ext>
            </a:extLst>
          </p:cNvPr>
          <p:cNvSpPr>
            <a:spLocks noGrp="1"/>
          </p:cNvSpPr>
          <p:nvPr>
            <p:ph type="body" sz="half" idx="2"/>
          </p:nvPr>
        </p:nvSpPr>
        <p:spPr/>
        <p:txBody>
          <a:bodyPr/>
          <a:lstStyle/>
          <a:p>
            <a:r>
              <a:rPr lang="en-GB" sz="2000" dirty="0"/>
              <a:t>Advances in the application of SRT are beyond common knowledge as I write, but the day will certainly arrive when these concepts will become more widely known and many mysteries that surround mental illness and criminal behaviour will be solved. I further anticipate that all medical students will be taught these facts during their training as medical professionals by accredited academic institutes.      (p. 16).</a:t>
            </a:r>
          </a:p>
          <a:p>
            <a:endParaRPr lang="en-GB" dirty="0"/>
          </a:p>
        </p:txBody>
      </p:sp>
      <p:sp>
        <p:nvSpPr>
          <p:cNvPr id="3" name="Slide Number Placeholder 2">
            <a:extLst>
              <a:ext uri="{FF2B5EF4-FFF2-40B4-BE49-F238E27FC236}">
                <a16:creationId xmlns:a16="http://schemas.microsoft.com/office/drawing/2014/main" id="{C1EFA8A7-ADBF-4E62-A027-EFDDA69555E2}"/>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9286953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48C76-5BCC-404A-91C7-E42D81A77257}"/>
              </a:ext>
            </a:extLst>
          </p:cNvPr>
          <p:cNvSpPr>
            <a:spLocks noGrp="1"/>
          </p:cNvSpPr>
          <p:nvPr>
            <p:ph type="title"/>
          </p:nvPr>
        </p:nvSpPr>
        <p:spPr/>
        <p:txBody>
          <a:bodyPr/>
          <a:lstStyle/>
          <a:p>
            <a:r>
              <a:rPr lang="en-GB" dirty="0"/>
              <a:t>Further information</a:t>
            </a:r>
          </a:p>
        </p:txBody>
      </p:sp>
      <p:sp>
        <p:nvSpPr>
          <p:cNvPr id="3" name="Content Placeholder 2">
            <a:extLst>
              <a:ext uri="{FF2B5EF4-FFF2-40B4-BE49-F238E27FC236}">
                <a16:creationId xmlns:a16="http://schemas.microsoft.com/office/drawing/2014/main" id="{FA99BD43-A655-437D-AC6A-F585EDAC021F}"/>
              </a:ext>
            </a:extLst>
          </p:cNvPr>
          <p:cNvSpPr>
            <a:spLocks noGrp="1"/>
          </p:cNvSpPr>
          <p:nvPr>
            <p:ph idx="1"/>
          </p:nvPr>
        </p:nvSpPr>
        <p:spPr/>
        <p:txBody>
          <a:bodyPr>
            <a:normAutofit/>
          </a:bodyPr>
          <a:lstStyle/>
          <a:p>
            <a:pPr algn="ctr"/>
            <a:r>
              <a:rPr lang="en-GB" sz="2800" dirty="0">
                <a:hlinkClick r:id="rId2"/>
              </a:rPr>
              <a:t>https://www.terencepalmer.co.uk/dissociative-disorders/</a:t>
            </a:r>
            <a:endParaRPr lang="en-GB" sz="2800" dirty="0"/>
          </a:p>
          <a:p>
            <a:pPr algn="ctr"/>
            <a:endParaRPr lang="en-GB" sz="2800" dirty="0"/>
          </a:p>
          <a:p>
            <a:pPr algn="ctr"/>
            <a:r>
              <a:rPr lang="en-GB" sz="2800" dirty="0">
                <a:hlinkClick r:id="rId3"/>
              </a:rPr>
              <a:t>Dissociation Chronological-table.pdf</a:t>
            </a:r>
            <a:endParaRPr lang="en-GB" sz="2800" dirty="0"/>
          </a:p>
          <a:p>
            <a:pPr algn="ctr"/>
            <a:endParaRPr lang="en-GB" sz="2800" dirty="0"/>
          </a:p>
          <a:p>
            <a:pPr algn="ctr"/>
            <a:endParaRPr lang="en-GB" sz="2800" dirty="0"/>
          </a:p>
        </p:txBody>
      </p:sp>
      <p:sp>
        <p:nvSpPr>
          <p:cNvPr id="4" name="Slide Number Placeholder 3">
            <a:extLst>
              <a:ext uri="{FF2B5EF4-FFF2-40B4-BE49-F238E27FC236}">
                <a16:creationId xmlns:a16="http://schemas.microsoft.com/office/drawing/2014/main" id="{82EC433D-EE23-41B2-B6AF-A377FDD44D5E}"/>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29407491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112</TotalTime>
  <Words>253</Words>
  <Application>Microsoft Office PowerPoint</Application>
  <PresentationFormat>Widescreen</PresentationFormat>
  <Paragraphs>31</Paragraphs>
  <Slides>8</Slides>
  <Notes>0</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Century Gothic</vt:lpstr>
      <vt:lpstr>Vapor Trail</vt:lpstr>
      <vt:lpstr>Dissociation</vt:lpstr>
      <vt:lpstr>F.W.H. Myers</vt:lpstr>
      <vt:lpstr>Vulnerability Model</vt:lpstr>
      <vt:lpstr>A Study in dissociation – part 1</vt:lpstr>
      <vt:lpstr>A study in dissociation – part 2</vt:lpstr>
      <vt:lpstr>Protocol bullet points</vt:lpstr>
      <vt:lpstr>The future study of dissociation</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Dissociation</dc:title>
  <dc:creator>Terry</dc:creator>
  <cp:lastModifiedBy>Terry</cp:lastModifiedBy>
  <cp:revision>21</cp:revision>
  <dcterms:created xsi:type="dcterms:W3CDTF">2019-02-25T09:23:25Z</dcterms:created>
  <dcterms:modified xsi:type="dcterms:W3CDTF">2019-03-07T12:58:31Z</dcterms:modified>
</cp:coreProperties>
</file>